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sldIdLst>
    <p:sldId id="256" r:id="rId2"/>
    <p:sldId id="258" r:id="rId3"/>
    <p:sldId id="267" r:id="rId4"/>
    <p:sldId id="268" r:id="rId5"/>
    <p:sldId id="260" r:id="rId6"/>
    <p:sldId id="265" r:id="rId7"/>
    <p:sldId id="301" r:id="rId8"/>
    <p:sldId id="302"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3" r:id="rId34"/>
    <p:sldId id="275" r:id="rId35"/>
    <p:sldId id="266" r:id="rId36"/>
    <p:sldId id="270" r:id="rId37"/>
    <p:sldId id="269" r:id="rId38"/>
    <p:sldId id="271" r:id="rId39"/>
    <p:sldId id="259" r:id="rId40"/>
    <p:sldId id="261" r:id="rId41"/>
    <p:sldId id="263" r:id="rId42"/>
    <p:sldId id="264" r:id="rId43"/>
    <p:sldId id="273" r:id="rId44"/>
    <p:sldId id="262" r:id="rId45"/>
    <p:sldId id="276" r:id="rId46"/>
    <p:sldId id="2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778" autoAdjust="0"/>
  </p:normalViewPr>
  <p:slideViewPr>
    <p:cSldViewPr snapToGrid="0">
      <p:cViewPr varScale="1">
        <p:scale>
          <a:sx n="77" d="100"/>
          <a:sy n="77" d="100"/>
        </p:scale>
        <p:origin x="18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9CFFE-F717-2A4D-9892-6D1C49A2B048}"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62F9D-0306-FE47-8DD2-CBD329A17510}" type="slidenum">
              <a:rPr lang="en-US" smtClean="0"/>
              <a:t>‹#›</a:t>
            </a:fld>
            <a:endParaRPr lang="en-US"/>
          </a:p>
        </p:txBody>
      </p:sp>
    </p:spTree>
    <p:extLst>
      <p:ext uri="{BB962C8B-B14F-4D97-AF65-F5344CB8AC3E}">
        <p14:creationId xmlns:p14="http://schemas.microsoft.com/office/powerpoint/2010/main" val="264341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mpusactivities.nmsu.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a:t>
            </a:fld>
            <a:endParaRPr lang="en-US"/>
          </a:p>
        </p:txBody>
      </p:sp>
    </p:spTree>
    <p:extLst>
      <p:ext uri="{BB962C8B-B14F-4D97-AF65-F5344CB8AC3E}">
        <p14:creationId xmlns:p14="http://schemas.microsoft.com/office/powerpoint/2010/main" val="408643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11</a:t>
            </a:fld>
            <a:endParaRPr lang="en-US"/>
          </a:p>
        </p:txBody>
      </p:sp>
    </p:spTree>
    <p:extLst>
      <p:ext uri="{BB962C8B-B14F-4D97-AF65-F5344CB8AC3E}">
        <p14:creationId xmlns:p14="http://schemas.microsoft.com/office/powerpoint/2010/main" val="257812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12</a:t>
            </a:fld>
            <a:endParaRPr lang="en-US"/>
          </a:p>
        </p:txBody>
      </p:sp>
    </p:spTree>
    <p:extLst>
      <p:ext uri="{BB962C8B-B14F-4D97-AF65-F5344CB8AC3E}">
        <p14:creationId xmlns:p14="http://schemas.microsoft.com/office/powerpoint/2010/main" val="228301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13</a:t>
            </a:fld>
            <a:endParaRPr lang="en-US"/>
          </a:p>
        </p:txBody>
      </p:sp>
    </p:spTree>
    <p:extLst>
      <p:ext uri="{BB962C8B-B14F-4D97-AF65-F5344CB8AC3E}">
        <p14:creationId xmlns:p14="http://schemas.microsoft.com/office/powerpoint/2010/main" val="150341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14</a:t>
            </a:fld>
            <a:endParaRPr lang="en-US"/>
          </a:p>
        </p:txBody>
      </p:sp>
    </p:spTree>
    <p:extLst>
      <p:ext uri="{BB962C8B-B14F-4D97-AF65-F5344CB8AC3E}">
        <p14:creationId xmlns:p14="http://schemas.microsoft.com/office/powerpoint/2010/main" val="1489536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15</a:t>
            </a:fld>
            <a:endParaRPr lang="en-US"/>
          </a:p>
        </p:txBody>
      </p:sp>
    </p:spTree>
    <p:extLst>
      <p:ext uri="{BB962C8B-B14F-4D97-AF65-F5344CB8AC3E}">
        <p14:creationId xmlns:p14="http://schemas.microsoft.com/office/powerpoint/2010/main" val="392118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16</a:t>
            </a:fld>
            <a:endParaRPr lang="en-US"/>
          </a:p>
        </p:txBody>
      </p:sp>
    </p:spTree>
    <p:extLst>
      <p:ext uri="{BB962C8B-B14F-4D97-AF65-F5344CB8AC3E}">
        <p14:creationId xmlns:p14="http://schemas.microsoft.com/office/powerpoint/2010/main" val="53948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17</a:t>
            </a:fld>
            <a:endParaRPr lang="en-US"/>
          </a:p>
        </p:txBody>
      </p:sp>
    </p:spTree>
    <p:extLst>
      <p:ext uri="{BB962C8B-B14F-4D97-AF65-F5344CB8AC3E}">
        <p14:creationId xmlns:p14="http://schemas.microsoft.com/office/powerpoint/2010/main" val="231141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18</a:t>
            </a:fld>
            <a:endParaRPr lang="en-US"/>
          </a:p>
        </p:txBody>
      </p:sp>
    </p:spTree>
    <p:extLst>
      <p:ext uri="{BB962C8B-B14F-4D97-AF65-F5344CB8AC3E}">
        <p14:creationId xmlns:p14="http://schemas.microsoft.com/office/powerpoint/2010/main" val="1438141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2F9D-0306-FE47-8DD2-CBD329A17510}" type="slidenum">
              <a:rPr lang="en-US" smtClean="0"/>
              <a:t>19</a:t>
            </a:fld>
            <a:endParaRPr lang="en-US"/>
          </a:p>
        </p:txBody>
      </p:sp>
    </p:spTree>
    <p:extLst>
      <p:ext uri="{BB962C8B-B14F-4D97-AF65-F5344CB8AC3E}">
        <p14:creationId xmlns:p14="http://schemas.microsoft.com/office/powerpoint/2010/main" val="29931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20</a:t>
            </a:fld>
            <a:endParaRPr lang="en-US"/>
          </a:p>
        </p:txBody>
      </p:sp>
    </p:spTree>
    <p:extLst>
      <p:ext uri="{BB962C8B-B14F-4D97-AF65-F5344CB8AC3E}">
        <p14:creationId xmlns:p14="http://schemas.microsoft.com/office/powerpoint/2010/main" val="146684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Joined in this by Sarah Edwards, </a:t>
            </a:r>
            <a:r>
              <a:rPr lang="en-US" sz="1200" i="1" kern="1200" dirty="0">
                <a:solidFill>
                  <a:schemeClr val="tx1"/>
                </a:solidFill>
                <a:effectLst/>
                <a:latin typeface="+mn-lt"/>
                <a:ea typeface="+mn-ea"/>
                <a:cs typeface="+mn-cs"/>
              </a:rPr>
              <a:t>Director, </a:t>
            </a:r>
            <a:r>
              <a:rPr lang="en-US" sz="1200" i="1" u="sng" kern="1200" dirty="0">
                <a:solidFill>
                  <a:schemeClr val="tx1"/>
                </a:solidFill>
                <a:effectLst/>
                <a:latin typeface="+mn-lt"/>
                <a:ea typeface="+mn-ea"/>
                <a:cs typeface="+mn-cs"/>
                <a:hlinkClick r:id="rId3" tooltip="https://campusactivities.nmsu.edu/"/>
              </a:rPr>
              <a:t>Student Involvement and Leadership Programs</a:t>
            </a:r>
            <a:endParaRPr lang="en-US" sz="1200" i="1" u="sng" kern="1200" dirty="0">
              <a:solidFill>
                <a:schemeClr val="tx1"/>
              </a:solidFill>
              <a:effectLst/>
              <a:latin typeface="+mn-lt"/>
              <a:ea typeface="+mn-ea"/>
              <a:cs typeface="+mn-cs"/>
            </a:endParaRPr>
          </a:p>
          <a:p>
            <a:pPr lvl="0"/>
            <a:r>
              <a:rPr lang="en-US" sz="1200" b="0" i="0" u="none" kern="1200" dirty="0">
                <a:solidFill>
                  <a:schemeClr val="tx1"/>
                </a:solidFill>
                <a:effectLst/>
                <a:latin typeface="+mn-lt"/>
                <a:ea typeface="+mn-ea"/>
                <a:cs typeface="+mn-cs"/>
              </a:rPr>
              <a:t>Individual introductions: Name, Unit, One thing you want to get from the day</a:t>
            </a:r>
          </a:p>
          <a:p>
            <a:endParaRPr lang="en-US" dirty="0"/>
          </a:p>
          <a:p>
            <a:endParaRPr lang="en-US" dirty="0"/>
          </a:p>
          <a:p>
            <a:r>
              <a:rPr lang="en-US" dirty="0"/>
              <a:t>Community standards</a:t>
            </a:r>
          </a:p>
          <a:p>
            <a:pPr marL="171450" indent="-171450">
              <a:buFont typeface="Arial" panose="020B0604020202020204" pitchFamily="34" charset="0"/>
              <a:buChar char="•"/>
            </a:pPr>
            <a:r>
              <a:rPr lang="en-US" dirty="0"/>
              <a:t>Interactive – need feedback</a:t>
            </a:r>
          </a:p>
          <a:p>
            <a:pPr marL="171450" indent="-171450">
              <a:buFont typeface="Arial" panose="020B0604020202020204" pitchFamily="34" charset="0"/>
              <a:buChar char="•"/>
            </a:pPr>
            <a:r>
              <a:rPr lang="en-US" dirty="0"/>
              <a:t>Bathrooms</a:t>
            </a:r>
          </a:p>
          <a:p>
            <a:pPr marL="171450" indent="-171450">
              <a:buFont typeface="Arial" panose="020B0604020202020204" pitchFamily="34" charset="0"/>
              <a:buChar char="•"/>
            </a:pPr>
            <a:r>
              <a:rPr lang="en-US" dirty="0"/>
              <a:t>Cell breaks if needed. </a:t>
            </a:r>
          </a:p>
          <a:p>
            <a:pPr marL="171450" indent="-171450">
              <a:buFont typeface="Arial" panose="020B0604020202020204" pitchFamily="34" charset="0"/>
              <a:buChar char="•"/>
            </a:pPr>
            <a:r>
              <a:rPr lang="en-US" dirty="0"/>
              <a:t>Move to the front – lots of group work. Groups of 3-4</a:t>
            </a:r>
          </a:p>
          <a:p>
            <a:pPr marL="628650" lvl="1" indent="-171450">
              <a:buFont typeface="Arial" panose="020B0604020202020204" pitchFamily="34" charset="0"/>
              <a:buChar char="•"/>
            </a:pPr>
            <a:r>
              <a:rPr lang="en-US" dirty="0"/>
              <a:t>Move around. Different seat, back of the room. </a:t>
            </a:r>
          </a:p>
        </p:txBody>
      </p:sp>
      <p:sp>
        <p:nvSpPr>
          <p:cNvPr id="4" name="Slide Number Placeholder 3"/>
          <p:cNvSpPr>
            <a:spLocks noGrp="1"/>
          </p:cNvSpPr>
          <p:nvPr>
            <p:ph type="sldNum" sz="quarter" idx="5"/>
          </p:nvPr>
        </p:nvSpPr>
        <p:spPr/>
        <p:txBody>
          <a:bodyPr/>
          <a:lstStyle/>
          <a:p>
            <a:fld id="{2EB62F9D-0306-FE47-8DD2-CBD329A17510}" type="slidenum">
              <a:rPr lang="en-US" smtClean="0"/>
              <a:t>2</a:t>
            </a:fld>
            <a:endParaRPr lang="en-US"/>
          </a:p>
        </p:txBody>
      </p:sp>
    </p:spTree>
    <p:extLst>
      <p:ext uri="{BB962C8B-B14F-4D97-AF65-F5344CB8AC3E}">
        <p14:creationId xmlns:p14="http://schemas.microsoft.com/office/powerpoint/2010/main" val="67778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21</a:t>
            </a:fld>
            <a:endParaRPr lang="en-US"/>
          </a:p>
        </p:txBody>
      </p:sp>
    </p:spTree>
    <p:extLst>
      <p:ext uri="{BB962C8B-B14F-4D97-AF65-F5344CB8AC3E}">
        <p14:creationId xmlns:p14="http://schemas.microsoft.com/office/powerpoint/2010/main" val="3294644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22</a:t>
            </a:fld>
            <a:endParaRPr lang="en-US"/>
          </a:p>
        </p:txBody>
      </p:sp>
    </p:spTree>
    <p:extLst>
      <p:ext uri="{BB962C8B-B14F-4D97-AF65-F5344CB8AC3E}">
        <p14:creationId xmlns:p14="http://schemas.microsoft.com/office/powerpoint/2010/main" val="374825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23</a:t>
            </a:fld>
            <a:endParaRPr lang="en-US"/>
          </a:p>
        </p:txBody>
      </p:sp>
    </p:spTree>
    <p:extLst>
      <p:ext uri="{BB962C8B-B14F-4D97-AF65-F5344CB8AC3E}">
        <p14:creationId xmlns:p14="http://schemas.microsoft.com/office/powerpoint/2010/main" val="1418335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24</a:t>
            </a:fld>
            <a:endParaRPr lang="en-US"/>
          </a:p>
        </p:txBody>
      </p:sp>
    </p:spTree>
    <p:extLst>
      <p:ext uri="{BB962C8B-B14F-4D97-AF65-F5344CB8AC3E}">
        <p14:creationId xmlns:p14="http://schemas.microsoft.com/office/powerpoint/2010/main" val="3368450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25</a:t>
            </a:fld>
            <a:endParaRPr lang="en-US"/>
          </a:p>
        </p:txBody>
      </p:sp>
    </p:spTree>
    <p:extLst>
      <p:ext uri="{BB962C8B-B14F-4D97-AF65-F5344CB8AC3E}">
        <p14:creationId xmlns:p14="http://schemas.microsoft.com/office/powerpoint/2010/main" val="463400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26</a:t>
            </a:fld>
            <a:endParaRPr lang="en-US"/>
          </a:p>
        </p:txBody>
      </p:sp>
    </p:spTree>
    <p:extLst>
      <p:ext uri="{BB962C8B-B14F-4D97-AF65-F5344CB8AC3E}">
        <p14:creationId xmlns:p14="http://schemas.microsoft.com/office/powerpoint/2010/main" val="1634856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27</a:t>
            </a:fld>
            <a:endParaRPr lang="en-US"/>
          </a:p>
        </p:txBody>
      </p:sp>
    </p:spTree>
    <p:extLst>
      <p:ext uri="{BB962C8B-B14F-4D97-AF65-F5344CB8AC3E}">
        <p14:creationId xmlns:p14="http://schemas.microsoft.com/office/powerpoint/2010/main" val="2493588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28</a:t>
            </a:fld>
            <a:endParaRPr lang="en-US"/>
          </a:p>
        </p:txBody>
      </p:sp>
    </p:spTree>
    <p:extLst>
      <p:ext uri="{BB962C8B-B14F-4D97-AF65-F5344CB8AC3E}">
        <p14:creationId xmlns:p14="http://schemas.microsoft.com/office/powerpoint/2010/main" val="4011767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29</a:t>
            </a:fld>
            <a:endParaRPr lang="en-US"/>
          </a:p>
        </p:txBody>
      </p:sp>
    </p:spTree>
    <p:extLst>
      <p:ext uri="{BB962C8B-B14F-4D97-AF65-F5344CB8AC3E}">
        <p14:creationId xmlns:p14="http://schemas.microsoft.com/office/powerpoint/2010/main" val="1750194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30</a:t>
            </a:fld>
            <a:endParaRPr lang="en-US"/>
          </a:p>
        </p:txBody>
      </p:sp>
    </p:spTree>
    <p:extLst>
      <p:ext uri="{BB962C8B-B14F-4D97-AF65-F5344CB8AC3E}">
        <p14:creationId xmlns:p14="http://schemas.microsoft.com/office/powerpoint/2010/main" val="310449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Recap of comments from April 22 meeting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2014 – began adding uniformity and more intentionality about how we know we are serving students well. And if we believe, that we ARE serving students well, and we have the data to support it, how can we serve students better? How can we continue to improve in how we serve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work of assessment. Asking 2 questions on screen.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offices in the Division do this and do this well.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of my roles in DSS is to coordinate how we ask this question and what we do with what we learn.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Change needed to serve our students better. Not </a:t>
            </a:r>
            <a:r>
              <a:rPr lang="en-US" sz="1200" kern="1200" dirty="0" err="1">
                <a:solidFill>
                  <a:schemeClr val="tx1"/>
                </a:solidFill>
                <a:effectLst/>
                <a:latin typeface="+mn-lt"/>
                <a:ea typeface="+mn-ea"/>
                <a:cs typeface="+mn-cs"/>
              </a:rPr>
              <a:t>necess</a:t>
            </a:r>
            <a:r>
              <a:rPr lang="en-US" sz="1200" kern="1200" dirty="0">
                <a:solidFill>
                  <a:schemeClr val="tx1"/>
                </a:solidFill>
                <a:effectLst/>
                <a:latin typeface="+mn-lt"/>
                <a:ea typeface="+mn-ea"/>
                <a:cs typeface="+mn-cs"/>
              </a:rPr>
              <a:t> a reflection on us. The students we had 10 years ago are not the students we have now. We need to tailor our work to suit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Mindset list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B62F9D-0306-FE47-8DD2-CBD329A17510}" type="slidenum">
              <a:rPr lang="en-US" smtClean="0"/>
              <a:t>3</a:t>
            </a:fld>
            <a:endParaRPr lang="en-US"/>
          </a:p>
        </p:txBody>
      </p:sp>
    </p:spTree>
    <p:extLst>
      <p:ext uri="{BB962C8B-B14F-4D97-AF65-F5344CB8AC3E}">
        <p14:creationId xmlns:p14="http://schemas.microsoft.com/office/powerpoint/2010/main" val="726599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31</a:t>
            </a:fld>
            <a:endParaRPr lang="en-US"/>
          </a:p>
        </p:txBody>
      </p:sp>
    </p:spTree>
    <p:extLst>
      <p:ext uri="{BB962C8B-B14F-4D97-AF65-F5344CB8AC3E}">
        <p14:creationId xmlns:p14="http://schemas.microsoft.com/office/powerpoint/2010/main" val="2217208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32</a:t>
            </a:fld>
            <a:endParaRPr lang="en-US"/>
          </a:p>
        </p:txBody>
      </p:sp>
    </p:spTree>
    <p:extLst>
      <p:ext uri="{BB962C8B-B14F-4D97-AF65-F5344CB8AC3E}">
        <p14:creationId xmlns:p14="http://schemas.microsoft.com/office/powerpoint/2010/main" val="3696398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Foundations this morning: What is assessment? </a:t>
            </a:r>
          </a:p>
          <a:p>
            <a:endParaRPr lang="en-US" dirty="0"/>
          </a:p>
          <a:p>
            <a:r>
              <a:rPr lang="en-US" dirty="0"/>
              <a:t>Old hat for some. New hat for others. </a:t>
            </a:r>
          </a:p>
          <a:p>
            <a:endParaRPr lang="en-US" dirty="0"/>
          </a:p>
          <a:p>
            <a:r>
              <a:rPr lang="en-US" dirty="0"/>
              <a:t>What do we measure now? </a:t>
            </a:r>
          </a:p>
          <a:p>
            <a:r>
              <a:rPr lang="en-US" dirty="0"/>
              <a:t>What can we start to measure? </a:t>
            </a:r>
          </a:p>
          <a:p>
            <a:endParaRPr lang="en-US" dirty="0"/>
          </a:p>
          <a:p>
            <a:r>
              <a:rPr lang="en-US" dirty="0"/>
              <a:t>If you need to get to a new place, start with a map.</a:t>
            </a:r>
          </a:p>
          <a:p>
            <a:endParaRPr lang="en-US" dirty="0"/>
          </a:p>
          <a:p>
            <a:r>
              <a:rPr lang="en-US" dirty="0"/>
              <a:t>B/c we are not doing assessment for the sake of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 NMSU is all about student success and social mobility. </a:t>
            </a:r>
          </a:p>
          <a:p>
            <a:r>
              <a:rPr lang="en-US" dirty="0"/>
              <a:t>B/c DSS is all about empower, engage, and guide students. </a:t>
            </a:r>
          </a:p>
          <a:p>
            <a:r>
              <a:rPr lang="en-US" dirty="0"/>
              <a:t>B/c each person here works in a unit that does this in their own way. </a:t>
            </a:r>
          </a:p>
          <a:p>
            <a:endParaRPr lang="en-US" dirty="0"/>
          </a:p>
          <a:p>
            <a:endParaRPr lang="en-US" dirty="0"/>
          </a:p>
        </p:txBody>
      </p:sp>
      <p:sp>
        <p:nvSpPr>
          <p:cNvPr id="4" name="Slide Number Placeholder 3"/>
          <p:cNvSpPr>
            <a:spLocks noGrp="1"/>
          </p:cNvSpPr>
          <p:nvPr>
            <p:ph type="sldNum" sz="quarter" idx="5"/>
          </p:nvPr>
        </p:nvSpPr>
        <p:spPr/>
        <p:txBody>
          <a:bodyPr/>
          <a:lstStyle/>
          <a:p>
            <a:fld id="{2EB62F9D-0306-FE47-8DD2-CBD329A17510}" type="slidenum">
              <a:rPr lang="en-US" smtClean="0"/>
              <a:t>34</a:t>
            </a:fld>
            <a:endParaRPr lang="en-US"/>
          </a:p>
        </p:txBody>
      </p:sp>
    </p:spTree>
    <p:extLst>
      <p:ext uri="{BB962C8B-B14F-4D97-AF65-F5344CB8AC3E}">
        <p14:creationId xmlns:p14="http://schemas.microsoft.com/office/powerpoint/2010/main" val="2767089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map – not final, but what we are starting with. </a:t>
            </a:r>
          </a:p>
          <a:p>
            <a:endParaRPr lang="en-US" dirty="0"/>
          </a:p>
          <a:p>
            <a:r>
              <a:rPr lang="en-US" dirty="0"/>
              <a:t>Skills from AAC&amp;U, Gen ed model. 2019 implemented in the state. </a:t>
            </a:r>
          </a:p>
          <a:p>
            <a:endParaRPr lang="en-US" dirty="0"/>
          </a:p>
          <a:p>
            <a:r>
              <a:rPr lang="en-US" dirty="0"/>
              <a:t>Allows alignment with academics. Also align with NMSU LEADS 2025; unit mission and goals.</a:t>
            </a:r>
          </a:p>
          <a:p>
            <a:endParaRPr lang="en-US" dirty="0"/>
          </a:p>
          <a:p>
            <a:r>
              <a:rPr lang="en-US" dirty="0"/>
              <a:t>I want your feedback on this today. This is one of your 3 options for a report out in about 30 minutes. </a:t>
            </a:r>
          </a:p>
          <a:p>
            <a:endParaRPr lang="en-US" dirty="0"/>
          </a:p>
          <a:p>
            <a:endParaRPr lang="en-US" dirty="0"/>
          </a:p>
        </p:txBody>
      </p:sp>
      <p:sp>
        <p:nvSpPr>
          <p:cNvPr id="4" name="Slide Number Placeholder 3"/>
          <p:cNvSpPr>
            <a:spLocks noGrp="1"/>
          </p:cNvSpPr>
          <p:nvPr>
            <p:ph type="sldNum" sz="quarter" idx="5"/>
          </p:nvPr>
        </p:nvSpPr>
        <p:spPr/>
        <p:txBody>
          <a:bodyPr/>
          <a:lstStyle/>
          <a:p>
            <a:fld id="{2EB62F9D-0306-FE47-8DD2-CBD329A17510}" type="slidenum">
              <a:rPr lang="en-US" smtClean="0"/>
              <a:t>35</a:t>
            </a:fld>
            <a:endParaRPr lang="en-US"/>
          </a:p>
        </p:txBody>
      </p:sp>
    </p:spTree>
    <p:extLst>
      <p:ext uri="{BB962C8B-B14F-4D97-AF65-F5344CB8AC3E}">
        <p14:creationId xmlns:p14="http://schemas.microsoft.com/office/powerpoint/2010/main" val="2194173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36</a:t>
            </a:fld>
            <a:endParaRPr lang="en-US"/>
          </a:p>
        </p:txBody>
      </p:sp>
    </p:spTree>
    <p:extLst>
      <p:ext uri="{BB962C8B-B14F-4D97-AF65-F5344CB8AC3E}">
        <p14:creationId xmlns:p14="http://schemas.microsoft.com/office/powerpoint/2010/main" val="3897196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37</a:t>
            </a:fld>
            <a:endParaRPr lang="en-US"/>
          </a:p>
        </p:txBody>
      </p:sp>
    </p:spTree>
    <p:extLst>
      <p:ext uri="{BB962C8B-B14F-4D97-AF65-F5344CB8AC3E}">
        <p14:creationId xmlns:p14="http://schemas.microsoft.com/office/powerpoint/2010/main" val="1329854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38</a:t>
            </a:fld>
            <a:endParaRPr lang="en-US"/>
          </a:p>
        </p:txBody>
      </p:sp>
    </p:spTree>
    <p:extLst>
      <p:ext uri="{BB962C8B-B14F-4D97-AF65-F5344CB8AC3E}">
        <p14:creationId xmlns:p14="http://schemas.microsoft.com/office/powerpoint/2010/main" val="3867116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39</a:t>
            </a:fld>
            <a:endParaRPr lang="en-US"/>
          </a:p>
        </p:txBody>
      </p:sp>
    </p:spTree>
    <p:extLst>
      <p:ext uri="{BB962C8B-B14F-4D97-AF65-F5344CB8AC3E}">
        <p14:creationId xmlns:p14="http://schemas.microsoft.com/office/powerpoint/2010/main" val="3087530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40</a:t>
            </a:fld>
            <a:endParaRPr lang="en-US"/>
          </a:p>
        </p:txBody>
      </p:sp>
    </p:spTree>
    <p:extLst>
      <p:ext uri="{BB962C8B-B14F-4D97-AF65-F5344CB8AC3E}">
        <p14:creationId xmlns:p14="http://schemas.microsoft.com/office/powerpoint/2010/main" val="3500048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41</a:t>
            </a:fld>
            <a:endParaRPr lang="en-US"/>
          </a:p>
        </p:txBody>
      </p:sp>
    </p:spTree>
    <p:extLst>
      <p:ext uri="{BB962C8B-B14F-4D97-AF65-F5344CB8AC3E}">
        <p14:creationId xmlns:p14="http://schemas.microsoft.com/office/powerpoint/2010/main" val="38358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Marist shift – long, long list (Fall 2019). Pop culture, tech, some world events. </a:t>
            </a:r>
          </a:p>
          <a:p>
            <a:endParaRPr lang="en-US" dirty="0"/>
          </a:p>
          <a:p>
            <a:r>
              <a:rPr lang="en-US" dirty="0"/>
              <a:t>Moved away from list format – which just makes us feel old – to who these students are. </a:t>
            </a:r>
          </a:p>
          <a:p>
            <a:endParaRPr lang="en-US" dirty="0"/>
          </a:p>
          <a:p>
            <a:r>
              <a:rPr lang="en-US" dirty="0"/>
              <a:t>List emphasizes that they are adapting to virtual. Public health crisis, How they take technology and world events (Amanda Gorman) and use it so shape arts, culture, commerce, justice, new appreciation for poetry). Socially awareness just keeps increasing. </a:t>
            </a:r>
          </a:p>
        </p:txBody>
      </p:sp>
      <p:sp>
        <p:nvSpPr>
          <p:cNvPr id="4" name="Slide Number Placeholder 3"/>
          <p:cNvSpPr>
            <a:spLocks noGrp="1"/>
          </p:cNvSpPr>
          <p:nvPr>
            <p:ph type="sldNum" sz="quarter" idx="5"/>
          </p:nvPr>
        </p:nvSpPr>
        <p:spPr/>
        <p:txBody>
          <a:bodyPr/>
          <a:lstStyle/>
          <a:p>
            <a:fld id="{2EB62F9D-0306-FE47-8DD2-CBD329A17510}" type="slidenum">
              <a:rPr lang="en-US" smtClean="0"/>
              <a:t>4</a:t>
            </a:fld>
            <a:endParaRPr lang="en-US"/>
          </a:p>
        </p:txBody>
      </p:sp>
    </p:spTree>
    <p:extLst>
      <p:ext uri="{BB962C8B-B14F-4D97-AF65-F5344CB8AC3E}">
        <p14:creationId xmlns:p14="http://schemas.microsoft.com/office/powerpoint/2010/main" val="224528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5"/>
          </p:nvPr>
        </p:nvSpPr>
        <p:spPr/>
        <p:txBody>
          <a:bodyPr/>
          <a:lstStyle/>
          <a:p>
            <a:fld id="{2EB62F9D-0306-FE47-8DD2-CBD329A17510}" type="slidenum">
              <a:rPr lang="en-US" smtClean="0"/>
              <a:t>42</a:t>
            </a:fld>
            <a:endParaRPr lang="en-US"/>
          </a:p>
        </p:txBody>
      </p:sp>
    </p:spTree>
    <p:extLst>
      <p:ext uri="{BB962C8B-B14F-4D97-AF65-F5344CB8AC3E}">
        <p14:creationId xmlns:p14="http://schemas.microsoft.com/office/powerpoint/2010/main" val="270777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Unlikely to find a single suitable time. Must find a time in which ever area has representation. </a:t>
            </a:r>
          </a:p>
          <a:p>
            <a:endParaRPr lang="en-US" dirty="0"/>
          </a:p>
          <a:p>
            <a:endParaRPr lang="en-US" dirty="0"/>
          </a:p>
        </p:txBody>
      </p:sp>
      <p:sp>
        <p:nvSpPr>
          <p:cNvPr id="4" name="Slide Number Placeholder 3"/>
          <p:cNvSpPr>
            <a:spLocks noGrp="1"/>
          </p:cNvSpPr>
          <p:nvPr>
            <p:ph type="sldNum" sz="quarter" idx="5"/>
          </p:nvPr>
        </p:nvSpPr>
        <p:spPr/>
        <p:txBody>
          <a:bodyPr/>
          <a:lstStyle/>
          <a:p>
            <a:fld id="{2EB62F9D-0306-FE47-8DD2-CBD329A17510}" type="slidenum">
              <a:rPr lang="en-US" smtClean="0"/>
              <a:t>43</a:t>
            </a:fld>
            <a:endParaRPr lang="en-US"/>
          </a:p>
        </p:txBody>
      </p:sp>
    </p:spTree>
    <p:extLst>
      <p:ext uri="{BB962C8B-B14F-4D97-AF65-F5344CB8AC3E}">
        <p14:creationId xmlns:p14="http://schemas.microsoft.com/office/powerpoint/2010/main" val="1617393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44</a:t>
            </a:fld>
            <a:endParaRPr lang="en-US"/>
          </a:p>
        </p:txBody>
      </p:sp>
    </p:spTree>
    <p:extLst>
      <p:ext uri="{BB962C8B-B14F-4D97-AF65-F5344CB8AC3E}">
        <p14:creationId xmlns:p14="http://schemas.microsoft.com/office/powerpoint/2010/main" val="839733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45</a:t>
            </a:fld>
            <a:endParaRPr lang="en-US"/>
          </a:p>
        </p:txBody>
      </p:sp>
    </p:spTree>
    <p:extLst>
      <p:ext uri="{BB962C8B-B14F-4D97-AF65-F5344CB8AC3E}">
        <p14:creationId xmlns:p14="http://schemas.microsoft.com/office/powerpoint/2010/main" val="777613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46</a:t>
            </a:fld>
            <a:endParaRPr lang="en-US"/>
          </a:p>
        </p:txBody>
      </p:sp>
    </p:spTree>
    <p:extLst>
      <p:ext uri="{BB962C8B-B14F-4D97-AF65-F5344CB8AC3E}">
        <p14:creationId xmlns:p14="http://schemas.microsoft.com/office/powerpoint/2010/main" val="386903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rest on past practices. </a:t>
            </a:r>
          </a:p>
          <a:p>
            <a:r>
              <a:rPr lang="en-US" dirty="0"/>
              <a:t>Standing still means falling behind. Constant focus on our effectiveness in delivery of programs and services.</a:t>
            </a:r>
          </a:p>
          <a:p>
            <a:endParaRPr lang="en-US" dirty="0"/>
          </a:p>
          <a:p>
            <a:r>
              <a:rPr lang="en-US" dirty="0"/>
              <a:t>Accountable – </a:t>
            </a:r>
          </a:p>
          <a:p>
            <a:endParaRPr lang="en-US" dirty="0"/>
          </a:p>
          <a:p>
            <a:r>
              <a:rPr lang="en-US" dirty="0"/>
              <a:t>Leadership development: leaders are not necessarily supervisors. You can lead from wherever you are by modeling behavior, asking questions, being determined to improve.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B62F9D-0306-FE47-8DD2-CBD329A17510}" type="slidenum">
              <a:rPr lang="en-US" smtClean="0"/>
              <a:t>5</a:t>
            </a:fld>
            <a:endParaRPr lang="en-US"/>
          </a:p>
        </p:txBody>
      </p:sp>
    </p:spTree>
    <p:extLst>
      <p:ext uri="{BB962C8B-B14F-4D97-AF65-F5344CB8AC3E}">
        <p14:creationId xmlns:p14="http://schemas.microsoft.com/office/powerpoint/2010/main" val="45286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6</a:t>
            </a:fld>
            <a:endParaRPr lang="en-US"/>
          </a:p>
        </p:txBody>
      </p:sp>
    </p:spTree>
    <p:extLst>
      <p:ext uri="{BB962C8B-B14F-4D97-AF65-F5344CB8AC3E}">
        <p14:creationId xmlns:p14="http://schemas.microsoft.com/office/powerpoint/2010/main" val="203718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7</a:t>
            </a:fld>
            <a:endParaRPr lang="en-US"/>
          </a:p>
        </p:txBody>
      </p:sp>
    </p:spTree>
    <p:extLst>
      <p:ext uri="{BB962C8B-B14F-4D97-AF65-F5344CB8AC3E}">
        <p14:creationId xmlns:p14="http://schemas.microsoft.com/office/powerpoint/2010/main" val="1911552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9</a:t>
            </a:fld>
            <a:endParaRPr lang="en-US"/>
          </a:p>
        </p:txBody>
      </p:sp>
    </p:spTree>
    <p:extLst>
      <p:ext uri="{BB962C8B-B14F-4D97-AF65-F5344CB8AC3E}">
        <p14:creationId xmlns:p14="http://schemas.microsoft.com/office/powerpoint/2010/main" val="411007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62F9D-0306-FE47-8DD2-CBD329A17510}" type="slidenum">
              <a:rPr lang="en-US" smtClean="0"/>
              <a:t>10</a:t>
            </a:fld>
            <a:endParaRPr lang="en-US"/>
          </a:p>
        </p:txBody>
      </p:sp>
    </p:spTree>
    <p:extLst>
      <p:ext uri="{BB962C8B-B14F-4D97-AF65-F5344CB8AC3E}">
        <p14:creationId xmlns:p14="http://schemas.microsoft.com/office/powerpoint/2010/main" val="112373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E90A-3258-92CE-A854-84BABDA3C3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406574-1218-7CA9-27FD-C85E611B6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AB500-9EC5-C807-3995-504D1981501E}"/>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5" name="Footer Placeholder 4">
            <a:extLst>
              <a:ext uri="{FF2B5EF4-FFF2-40B4-BE49-F238E27FC236}">
                <a16:creationId xmlns:a16="http://schemas.microsoft.com/office/drawing/2014/main" id="{2D10AB32-0814-B6E7-F80D-F2CDA9072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BCFAA-6347-2DD6-C607-2CC214860433}"/>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218787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28FC-5542-15CF-B69E-D8A21D7C9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4E43C-F866-A49A-6F46-E846A7CDD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DFCD3-ABFA-6406-DF9C-5A94CD3F6F74}"/>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5" name="Footer Placeholder 4">
            <a:extLst>
              <a:ext uri="{FF2B5EF4-FFF2-40B4-BE49-F238E27FC236}">
                <a16:creationId xmlns:a16="http://schemas.microsoft.com/office/drawing/2014/main" id="{083FD31F-8474-E046-8949-6EA45193A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EEB7C-01DD-F200-36EC-3C1EA19F9F8F}"/>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355273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3A1CF-AECE-BAE9-9875-FF144CE50F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0CE51-6299-D30A-DCDC-0B94712D0C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9CBE9-164D-F11A-094C-8B6F7C11EB7B}"/>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5" name="Footer Placeholder 4">
            <a:extLst>
              <a:ext uri="{FF2B5EF4-FFF2-40B4-BE49-F238E27FC236}">
                <a16:creationId xmlns:a16="http://schemas.microsoft.com/office/drawing/2014/main" id="{1518818D-CB46-F243-B564-7B80FF1BA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BAE0-A12C-E369-BE0D-A482B90C4DFC}"/>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326081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E2E6-A252-B129-919C-E86ACFE04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68DFD-B8C8-EF85-0106-99AFE0545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A3A6-4A6F-A2AC-9BC0-84823F50DE9C}"/>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5" name="Footer Placeholder 4">
            <a:extLst>
              <a:ext uri="{FF2B5EF4-FFF2-40B4-BE49-F238E27FC236}">
                <a16:creationId xmlns:a16="http://schemas.microsoft.com/office/drawing/2014/main" id="{FB4BC2A4-5700-5C32-97AF-C56C7CF9E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CEEFB-BA79-33B7-7424-4C6733C1B750}"/>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278743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E7A4-5F35-E953-95BE-21293A30F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342D7-6896-E6C6-07EF-D1B2A153F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8D0F2-4AF8-8917-AE72-1FA795469D80}"/>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5" name="Footer Placeholder 4">
            <a:extLst>
              <a:ext uri="{FF2B5EF4-FFF2-40B4-BE49-F238E27FC236}">
                <a16:creationId xmlns:a16="http://schemas.microsoft.com/office/drawing/2014/main" id="{5628A301-0B75-088C-5BF2-470CA25CD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A7607-A5E4-AEE1-6BF8-0893308C42D1}"/>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151187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C455-50B6-41D0-C2A5-F7A4E0449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3AACA-C629-DD12-7A0F-8089EA0B9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548255-B1E0-AA6C-A5FE-4C6AC3AB7E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7CC55C-C759-D251-FCA5-92E42D157F86}"/>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6" name="Footer Placeholder 5">
            <a:extLst>
              <a:ext uri="{FF2B5EF4-FFF2-40B4-BE49-F238E27FC236}">
                <a16:creationId xmlns:a16="http://schemas.microsoft.com/office/drawing/2014/main" id="{010AD778-9C1E-2CDF-7D60-58536E0EA7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54A88-353F-BBC3-0E78-6876E9AF2F4C}"/>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168557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FA5F-5C1C-74E2-9D12-BE7BC3183D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2D9209-45ED-9F64-AD8E-66494485B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DE05A-F606-34D9-7050-64E3A78154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F8956-2DA0-D657-82A5-0BBC82582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E73A21-D26D-F0F2-BA48-9B9834B215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648CA-C16E-24E4-D506-462A84BFAB5D}"/>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8" name="Footer Placeholder 7">
            <a:extLst>
              <a:ext uri="{FF2B5EF4-FFF2-40B4-BE49-F238E27FC236}">
                <a16:creationId xmlns:a16="http://schemas.microsoft.com/office/drawing/2014/main" id="{0983B108-721A-FF1D-5117-95183C97D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864B18-A2CF-C765-F638-E6FD67E1D317}"/>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384734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2D1D-E6C0-BC13-AA81-8F0ACE138C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D505C-3E2A-0B0F-7E64-52A752A5EA13}"/>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4" name="Footer Placeholder 3">
            <a:extLst>
              <a:ext uri="{FF2B5EF4-FFF2-40B4-BE49-F238E27FC236}">
                <a16:creationId xmlns:a16="http://schemas.microsoft.com/office/drawing/2014/main" id="{45C738AE-D107-B01C-5A4E-3D38753231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557E91-3477-480A-9652-465590294F95}"/>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182910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AC16C-90B3-BC55-86A2-7C2C0755FEC9}"/>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3" name="Footer Placeholder 2">
            <a:extLst>
              <a:ext uri="{FF2B5EF4-FFF2-40B4-BE49-F238E27FC236}">
                <a16:creationId xmlns:a16="http://schemas.microsoft.com/office/drawing/2014/main" id="{4F8EB47E-E4EC-2CEE-3E1D-3DF8B9177A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8545A9-60A8-E63E-4711-8D946B89FA8E}"/>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243034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2F05-C996-CF2C-1F4A-9A36B8156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43C206-F8A7-DF68-6B49-70FA1BEB0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440D15-C447-CF37-F9A6-84272554E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4412E-4D6B-3D50-45B1-24EF3D0C89D2}"/>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6" name="Footer Placeholder 5">
            <a:extLst>
              <a:ext uri="{FF2B5EF4-FFF2-40B4-BE49-F238E27FC236}">
                <a16:creationId xmlns:a16="http://schemas.microsoft.com/office/drawing/2014/main" id="{E2DD6696-8681-4AFC-1E79-315678F37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1897D-EEBB-167A-2183-DF104CE4F862}"/>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72220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6DAF-69FD-DE53-B1D3-2254E430F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2B0D4-0A7E-7D84-19F3-6D8571DC3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EC82C4-782E-5839-3EBE-ED8569176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24631-4253-19A0-2B44-B1D2A3FB6431}"/>
              </a:ext>
            </a:extLst>
          </p:cNvPr>
          <p:cNvSpPr>
            <a:spLocks noGrp="1"/>
          </p:cNvSpPr>
          <p:nvPr>
            <p:ph type="dt" sz="half" idx="10"/>
          </p:nvPr>
        </p:nvSpPr>
        <p:spPr/>
        <p:txBody>
          <a:bodyPr/>
          <a:lstStyle/>
          <a:p>
            <a:fld id="{F63DECE9-A848-41AE-8975-5E51D79494FA}" type="datetimeFigureOut">
              <a:rPr lang="en-US" smtClean="0"/>
              <a:t>5/18/2022</a:t>
            </a:fld>
            <a:endParaRPr lang="en-US"/>
          </a:p>
        </p:txBody>
      </p:sp>
      <p:sp>
        <p:nvSpPr>
          <p:cNvPr id="6" name="Footer Placeholder 5">
            <a:extLst>
              <a:ext uri="{FF2B5EF4-FFF2-40B4-BE49-F238E27FC236}">
                <a16:creationId xmlns:a16="http://schemas.microsoft.com/office/drawing/2014/main" id="{B4AC4C04-0044-E34F-C450-C0A0486FA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D9EEC-A7A1-794E-C9F8-07B6C086B132}"/>
              </a:ext>
            </a:extLst>
          </p:cNvPr>
          <p:cNvSpPr>
            <a:spLocks noGrp="1"/>
          </p:cNvSpPr>
          <p:nvPr>
            <p:ph type="sldNum" sz="quarter" idx="12"/>
          </p:nvPr>
        </p:nvSpPr>
        <p:spPr/>
        <p:txBody>
          <a:bodyPr/>
          <a:lstStyle/>
          <a:p>
            <a:fld id="{33748D73-73B6-4091-A2A5-C8349A1C85F6}" type="slidenum">
              <a:rPr lang="en-US" smtClean="0"/>
              <a:t>‹#›</a:t>
            </a:fld>
            <a:endParaRPr lang="en-US"/>
          </a:p>
        </p:txBody>
      </p:sp>
    </p:spTree>
    <p:extLst>
      <p:ext uri="{BB962C8B-B14F-4D97-AF65-F5344CB8AC3E}">
        <p14:creationId xmlns:p14="http://schemas.microsoft.com/office/powerpoint/2010/main" val="227083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C0C4B-A7E1-C94C-A4AE-CC03131C6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F11AAE-E08D-23FD-B41F-EDB1B0A1F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4B691-7414-8E8E-917E-F617D92A2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DECE9-A848-41AE-8975-5E51D79494FA}" type="datetimeFigureOut">
              <a:rPr lang="en-US" smtClean="0"/>
              <a:t>5/18/2022</a:t>
            </a:fld>
            <a:endParaRPr lang="en-US"/>
          </a:p>
        </p:txBody>
      </p:sp>
      <p:sp>
        <p:nvSpPr>
          <p:cNvPr id="5" name="Footer Placeholder 4">
            <a:extLst>
              <a:ext uri="{FF2B5EF4-FFF2-40B4-BE49-F238E27FC236}">
                <a16:creationId xmlns:a16="http://schemas.microsoft.com/office/drawing/2014/main" id="{4F967041-9817-06D4-FBA4-935CC4BE2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4ED9F6-5457-D119-B0BB-1091AF0A4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48D73-73B6-4091-A2A5-C8349A1C85F6}" type="slidenum">
              <a:rPr lang="en-US" smtClean="0"/>
              <a:t>‹#›</a:t>
            </a:fld>
            <a:endParaRPr lang="en-US"/>
          </a:p>
        </p:txBody>
      </p:sp>
    </p:spTree>
    <p:extLst>
      <p:ext uri="{BB962C8B-B14F-4D97-AF65-F5344CB8AC3E}">
        <p14:creationId xmlns:p14="http://schemas.microsoft.com/office/powerpoint/2010/main" val="20061827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building&#10;&#10;Description automatically generated">
            <a:extLst>
              <a:ext uri="{FF2B5EF4-FFF2-40B4-BE49-F238E27FC236}">
                <a16:creationId xmlns:a16="http://schemas.microsoft.com/office/drawing/2014/main" id="{4F0F62C4-9F89-4F20-EA59-BE4A4278D71B}"/>
              </a:ext>
            </a:extLst>
          </p:cNvPr>
          <p:cNvPicPr>
            <a:picLocks noChangeAspect="1"/>
          </p:cNvPicPr>
          <p:nvPr/>
        </p:nvPicPr>
        <p:blipFill rotWithShape="1">
          <a:blip r:embed="rId3">
            <a:extLst>
              <a:ext uri="{28A0092B-C50C-407E-A947-70E740481C1C}">
                <a14:useLocalDpi xmlns:a14="http://schemas.microsoft.com/office/drawing/2010/main" val="0"/>
              </a:ext>
            </a:extLst>
          </a:blip>
          <a:srcRect t="11028" b="4386"/>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A68D37-6F1E-7A51-FC69-E10BF150F2F6}"/>
              </a:ext>
            </a:extLst>
          </p:cNvPr>
          <p:cNvSpPr/>
          <p:nvPr/>
        </p:nvSpPr>
        <p:spPr>
          <a:xfrm>
            <a:off x="745252" y="533359"/>
            <a:ext cx="10695397" cy="570215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980A4140-8894-37B3-3A18-16373E6E35BA}"/>
              </a:ext>
            </a:extLst>
          </p:cNvPr>
          <p:cNvSpPr>
            <a:spLocks noGrp="1"/>
          </p:cNvSpPr>
          <p:nvPr>
            <p:ph type="ctrTitle"/>
          </p:nvPr>
        </p:nvSpPr>
        <p:spPr>
          <a:xfrm>
            <a:off x="3261791" y="2840014"/>
            <a:ext cx="5662317" cy="1001496"/>
          </a:xfrm>
        </p:spPr>
        <p:txBody>
          <a:bodyPr/>
          <a:lstStyle/>
          <a:p>
            <a:r>
              <a:rPr lang="en-US" dirty="0"/>
              <a:t>DSS Assess</a:t>
            </a:r>
          </a:p>
        </p:txBody>
      </p:sp>
      <p:sp>
        <p:nvSpPr>
          <p:cNvPr id="16" name="Subtitle 3">
            <a:extLst>
              <a:ext uri="{FF2B5EF4-FFF2-40B4-BE49-F238E27FC236}">
                <a16:creationId xmlns:a16="http://schemas.microsoft.com/office/drawing/2014/main" id="{D0A7A066-240C-FD88-0A9B-131CA809C516}"/>
              </a:ext>
            </a:extLst>
          </p:cNvPr>
          <p:cNvSpPr>
            <a:spLocks noGrp="1"/>
          </p:cNvSpPr>
          <p:nvPr>
            <p:ph type="subTitle" idx="1"/>
          </p:nvPr>
        </p:nvSpPr>
        <p:spPr>
          <a:xfrm>
            <a:off x="3447064" y="4073869"/>
            <a:ext cx="5578491" cy="1135931"/>
          </a:xfrm>
        </p:spPr>
        <p:txBody>
          <a:bodyPr>
            <a:normAutofit fontScale="92500" lnSpcReduction="20000"/>
          </a:bodyPr>
          <a:lstStyle/>
          <a:p>
            <a:r>
              <a:rPr lang="en-US" dirty="0"/>
              <a:t>Dr. Sarah Edwards</a:t>
            </a:r>
          </a:p>
          <a:p>
            <a:r>
              <a:rPr lang="en-US" dirty="0"/>
              <a:t>Melody Munson-McGee</a:t>
            </a:r>
          </a:p>
          <a:p>
            <a:r>
              <a:rPr lang="en-US" dirty="0"/>
              <a:t>May 19, 2022</a:t>
            </a:r>
          </a:p>
        </p:txBody>
      </p:sp>
      <p:sp>
        <p:nvSpPr>
          <p:cNvPr id="18" name="Subtitle 3">
            <a:extLst>
              <a:ext uri="{FF2B5EF4-FFF2-40B4-BE49-F238E27FC236}">
                <a16:creationId xmlns:a16="http://schemas.microsoft.com/office/drawing/2014/main" id="{B4D5D896-89E5-71B5-8CBE-2475A3F428A4}"/>
              </a:ext>
            </a:extLst>
          </p:cNvPr>
          <p:cNvSpPr txBox="1">
            <a:spLocks/>
          </p:cNvSpPr>
          <p:nvPr/>
        </p:nvSpPr>
        <p:spPr>
          <a:xfrm>
            <a:off x="1520951" y="3726196"/>
            <a:ext cx="9144000" cy="8282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9" name="Subtitle 3">
            <a:extLst>
              <a:ext uri="{FF2B5EF4-FFF2-40B4-BE49-F238E27FC236}">
                <a16:creationId xmlns:a16="http://schemas.microsoft.com/office/drawing/2014/main" id="{D8E8B131-FF71-045B-3AF9-FB87ED90A3D5}"/>
              </a:ext>
            </a:extLst>
          </p:cNvPr>
          <p:cNvSpPr txBox="1">
            <a:spLocks/>
          </p:cNvSpPr>
          <p:nvPr/>
        </p:nvSpPr>
        <p:spPr>
          <a:xfrm>
            <a:off x="3303706" y="4731767"/>
            <a:ext cx="5578491" cy="478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20" name="Content Placeholder 5" descr="Diagram, arrow&#10;&#10;Description automatically generated">
            <a:extLst>
              <a:ext uri="{FF2B5EF4-FFF2-40B4-BE49-F238E27FC236}">
                <a16:creationId xmlns:a16="http://schemas.microsoft.com/office/drawing/2014/main" id="{9511F13B-7148-A839-75C1-EFA1082CE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853" y="663133"/>
            <a:ext cx="2292194" cy="2292194"/>
          </a:xfrm>
          <a:prstGeom prst="rect">
            <a:avLst/>
          </a:prstGeom>
        </p:spPr>
      </p:pic>
    </p:spTree>
    <p:extLst>
      <p:ext uri="{BB962C8B-B14F-4D97-AF65-F5344CB8AC3E}">
        <p14:creationId xmlns:p14="http://schemas.microsoft.com/office/powerpoint/2010/main" val="92424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Reflection in Action</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79113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What?</a:t>
            </a:r>
            <a:r>
              <a:rPr lang="en-US" dirty="0"/>
              <a:t>  Describe a significant experience that you had this past academic year. What did you learn?  Where did you learn it?  How did you learn it?</a:t>
            </a:r>
          </a:p>
          <a:p>
            <a:r>
              <a:rPr lang="en-US" b="1" dirty="0"/>
              <a:t>So What?</a:t>
            </a:r>
            <a:r>
              <a:rPr lang="en-US" dirty="0"/>
              <a:t>  Why does it matter?  To whom or what is it significant?</a:t>
            </a:r>
          </a:p>
          <a:p>
            <a:r>
              <a:rPr lang="en-US" b="1" dirty="0"/>
              <a:t>Now What?  </a:t>
            </a:r>
            <a:r>
              <a:rPr lang="en-US" dirty="0"/>
              <a:t>How will you apply what you have learned in future contexts?  What will you do differently based on what you have learned?</a:t>
            </a:r>
            <a:endParaRPr lang="en-US" b="1" dirty="0"/>
          </a:p>
        </p:txBody>
      </p:sp>
    </p:spTree>
    <p:extLst>
      <p:ext uri="{BB962C8B-B14F-4D97-AF65-F5344CB8AC3E}">
        <p14:creationId xmlns:p14="http://schemas.microsoft.com/office/powerpoint/2010/main" val="292112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Cycle of </a:t>
            </a:r>
            <a:r>
              <a:rPr lang="en-US" dirty="0" smtClean="0">
                <a:solidFill>
                  <a:srgbClr val="8C0B42"/>
                </a:solidFill>
              </a:rPr>
              <a:t>Assessment</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pic>
        <p:nvPicPr>
          <p:cNvPr id="7"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10956" r="10544"/>
          <a:stretch/>
        </p:blipFill>
        <p:spPr>
          <a:xfrm>
            <a:off x="4924925" y="277371"/>
            <a:ext cx="6689559" cy="5707697"/>
          </a:xfrm>
          <a:prstGeom prst="rect">
            <a:avLst/>
          </a:prstGeom>
        </p:spPr>
      </p:pic>
    </p:spTree>
    <p:extLst>
      <p:ext uri="{BB962C8B-B14F-4D97-AF65-F5344CB8AC3E}">
        <p14:creationId xmlns:p14="http://schemas.microsoft.com/office/powerpoint/2010/main" val="77349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Why do we do                                                 </a:t>
            </a:r>
            <a:r>
              <a:rPr lang="en-US" dirty="0" smtClean="0">
                <a:solidFill>
                  <a:srgbClr val="8C0B42"/>
                </a:solidFill>
              </a:rPr>
              <a:t> ?</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pic>
        <p:nvPicPr>
          <p:cNvPr id="7" name="Picture 6" descr="Assessment - Handwriting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653" y="0"/>
            <a:ext cx="6371013" cy="4153593"/>
          </a:xfrm>
          <a:prstGeom prst="rect">
            <a:avLst/>
          </a:prstGeom>
        </p:spPr>
      </p:pic>
    </p:spTree>
    <p:extLst>
      <p:ext uri="{BB962C8B-B14F-4D97-AF65-F5344CB8AC3E}">
        <p14:creationId xmlns:p14="http://schemas.microsoft.com/office/powerpoint/2010/main" val="360413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3" name="Title 2"/>
          <p:cNvSpPr>
            <a:spLocks noGrp="1"/>
          </p:cNvSpPr>
          <p:nvPr>
            <p:ph type="title"/>
          </p:nvPr>
        </p:nvSpPr>
        <p:spPr/>
        <p:txBody>
          <a:bodyPr/>
          <a:lstStyle/>
          <a:p>
            <a:endParaRPr lang="en-US"/>
          </a:p>
        </p:txBody>
      </p:sp>
      <p:pic>
        <p:nvPicPr>
          <p:cNvPr id="7" name="Content Placeholder 7"/>
          <p:cNvPicPr>
            <a:picLocks noChangeAspect="1"/>
          </p:cNvPicPr>
          <p:nvPr/>
        </p:nvPicPr>
        <p:blipFill>
          <a:blip r:embed="rId4"/>
          <a:stretch>
            <a:fillRect/>
          </a:stretch>
        </p:blipFill>
        <p:spPr>
          <a:xfrm>
            <a:off x="442444" y="357447"/>
            <a:ext cx="11098790" cy="3270444"/>
          </a:xfrm>
          <a:prstGeom prst="rect">
            <a:avLst/>
          </a:prstGeom>
        </p:spPr>
      </p:pic>
      <p:sp>
        <p:nvSpPr>
          <p:cNvPr id="8" name="TextBox 7"/>
          <p:cNvSpPr txBox="1"/>
          <p:nvPr/>
        </p:nvSpPr>
        <p:spPr>
          <a:xfrm>
            <a:off x="1812175" y="3959960"/>
            <a:ext cx="9853750" cy="1384995"/>
          </a:xfrm>
          <a:prstGeom prst="rect">
            <a:avLst/>
          </a:prstGeom>
          <a:noFill/>
        </p:spPr>
        <p:txBody>
          <a:bodyPr wrap="square" rtlCol="0">
            <a:spAutoFit/>
          </a:bodyPr>
          <a:lstStyle/>
          <a:p>
            <a:r>
              <a:rPr lang="en-US" sz="2800" dirty="0" smtClean="0"/>
              <a:t>“The question is not </a:t>
            </a:r>
            <a:r>
              <a:rPr lang="en-US" sz="2800" i="1" dirty="0" smtClean="0"/>
              <a:t>what did you offer?</a:t>
            </a:r>
            <a:r>
              <a:rPr lang="en-US" sz="2800" dirty="0" smtClean="0"/>
              <a:t>, but </a:t>
            </a:r>
            <a:r>
              <a:rPr lang="en-US" sz="2800" i="1" dirty="0" smtClean="0"/>
              <a:t>how are students different as a result of engaging in it?</a:t>
            </a:r>
            <a:r>
              <a:rPr lang="en-US" sz="2800" dirty="0" smtClean="0"/>
              <a:t>” </a:t>
            </a:r>
          </a:p>
          <a:p>
            <a:pPr algn="r"/>
            <a:r>
              <a:rPr lang="en-US" sz="2800" dirty="0" smtClean="0"/>
              <a:t>– </a:t>
            </a:r>
            <a:r>
              <a:rPr lang="en-US" sz="2800" dirty="0" err="1" smtClean="0"/>
              <a:t>Schuh</a:t>
            </a:r>
            <a:r>
              <a:rPr lang="en-US" sz="2800" dirty="0" smtClean="0"/>
              <a:t> et. al., 2016, p. 78)  </a:t>
            </a:r>
            <a:endParaRPr lang="en-US" sz="2800" dirty="0"/>
          </a:p>
        </p:txBody>
      </p:sp>
    </p:spTree>
    <p:extLst>
      <p:ext uri="{BB962C8B-B14F-4D97-AF65-F5344CB8AC3E}">
        <p14:creationId xmlns:p14="http://schemas.microsoft.com/office/powerpoint/2010/main" val="382583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Determine the Purpose and Maintain </a:t>
            </a:r>
            <a:r>
              <a:rPr lang="en-US" dirty="0" smtClean="0">
                <a:solidFill>
                  <a:srgbClr val="8C0B42"/>
                </a:solidFill>
              </a:rPr>
              <a:t>Focus</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Content Placeholder 2"/>
          <p:cNvSpPr txBox="1">
            <a:spLocks/>
          </p:cNvSpPr>
          <p:nvPr/>
        </p:nvSpPr>
        <p:spPr>
          <a:xfrm>
            <a:off x="838200" y="1380500"/>
            <a:ext cx="10515600" cy="4411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smtClean="0">
                <a:solidFill>
                  <a:prstClr val="black"/>
                </a:solidFill>
              </a:rPr>
              <a:t>What is the goal for the department or office? What is the goal for the program?  Why are you having the training/workshop/event?</a:t>
            </a:r>
          </a:p>
          <a:p>
            <a:pPr>
              <a:spcBef>
                <a:spcPts val="0"/>
              </a:spcBef>
            </a:pPr>
            <a:endParaRPr lang="en-US" sz="800" smtClean="0">
              <a:solidFill>
                <a:prstClr val="black"/>
              </a:solidFill>
            </a:endParaRPr>
          </a:p>
          <a:p>
            <a:r>
              <a:rPr lang="en-US" sz="2200" smtClean="0">
                <a:solidFill>
                  <a:prstClr val="black"/>
                </a:solidFill>
              </a:rPr>
              <a:t>What do you want the audience to know, be able to do, or feel at the conclusion of the program?</a:t>
            </a:r>
          </a:p>
          <a:p>
            <a:pPr>
              <a:spcBef>
                <a:spcPts val="0"/>
              </a:spcBef>
            </a:pPr>
            <a:endParaRPr lang="en-US" sz="800" smtClean="0">
              <a:solidFill>
                <a:prstClr val="black"/>
              </a:solidFill>
            </a:endParaRPr>
          </a:p>
          <a:p>
            <a:r>
              <a:rPr lang="en-US" sz="2200" smtClean="0">
                <a:solidFill>
                  <a:prstClr val="black"/>
                </a:solidFill>
              </a:rPr>
              <a:t>What do you know from previous training programs based on the assessment results?</a:t>
            </a:r>
          </a:p>
          <a:p>
            <a:pPr lvl="1"/>
            <a:r>
              <a:rPr lang="en-US" sz="2200" smtClean="0">
                <a:solidFill>
                  <a:prstClr val="black"/>
                </a:solidFill>
              </a:rPr>
              <a:t>If the assessment was done well, you should be able to know how effective the program was and what worked well or didn’t work so well. </a:t>
            </a:r>
          </a:p>
          <a:p>
            <a:pPr lvl="1"/>
            <a:r>
              <a:rPr lang="en-US" sz="2200" smtClean="0">
                <a:solidFill>
                  <a:prstClr val="black"/>
                </a:solidFill>
              </a:rPr>
              <a:t>It can be helpful to look at assessment results for 2 years to see if changes were made and how that impacted the results.</a:t>
            </a:r>
          </a:p>
          <a:p>
            <a:pPr>
              <a:lnSpc>
                <a:spcPct val="100000"/>
              </a:lnSpc>
              <a:spcBef>
                <a:spcPts val="0"/>
              </a:spcBef>
            </a:pPr>
            <a:endParaRPr lang="en-US" sz="800" smtClean="0">
              <a:solidFill>
                <a:prstClr val="black"/>
              </a:solidFill>
            </a:endParaRPr>
          </a:p>
          <a:p>
            <a:r>
              <a:rPr lang="en-US" sz="2200" smtClean="0">
                <a:solidFill>
                  <a:prstClr val="black"/>
                </a:solidFill>
              </a:rPr>
              <a:t>In answering these questions, you will be establishing your learning outcomes for your program and ensuring that your tasks align with the mission and purpose of your area!</a:t>
            </a:r>
            <a:endParaRPr lang="en-US" sz="2200" dirty="0"/>
          </a:p>
        </p:txBody>
      </p:sp>
    </p:spTree>
    <p:extLst>
      <p:ext uri="{BB962C8B-B14F-4D97-AF65-F5344CB8AC3E}">
        <p14:creationId xmlns:p14="http://schemas.microsoft.com/office/powerpoint/2010/main" val="345234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Content Placeholder 2"/>
          <p:cNvSpPr txBox="1">
            <a:spLocks/>
          </p:cNvSpPr>
          <p:nvPr/>
        </p:nvSpPr>
        <p:spPr>
          <a:xfrm>
            <a:off x="588059" y="871439"/>
            <a:ext cx="3316777" cy="504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solidFill>
                  <a:prstClr val="black"/>
                </a:solidFill>
                <a:ea typeface="ＭＳ Ｐゴシック" pitchFamily="34" charset="-128"/>
              </a:rPr>
              <a:t>Learning outcomes are what </a:t>
            </a:r>
            <a:r>
              <a:rPr lang="en-US" i="1" smtClean="0">
                <a:solidFill>
                  <a:prstClr val="black"/>
                </a:solidFill>
                <a:ea typeface="ＭＳ Ｐゴシック" pitchFamily="34" charset="-128"/>
              </a:rPr>
              <a:t>participants</a:t>
            </a:r>
            <a:r>
              <a:rPr lang="en-US" smtClean="0">
                <a:solidFill>
                  <a:prstClr val="black"/>
                </a:solidFill>
                <a:ea typeface="ＭＳ Ｐゴシック" pitchFamily="34" charset="-128"/>
              </a:rPr>
              <a:t> are expected to </a:t>
            </a:r>
            <a:r>
              <a:rPr lang="en-US" i="1" smtClean="0">
                <a:solidFill>
                  <a:prstClr val="black"/>
                </a:solidFill>
                <a:ea typeface="ＭＳ Ｐゴシック" pitchFamily="34" charset="-128"/>
              </a:rPr>
              <a:t>demonstrate</a:t>
            </a:r>
            <a:r>
              <a:rPr lang="en-US" smtClean="0">
                <a:solidFill>
                  <a:prstClr val="black"/>
                </a:solidFill>
                <a:ea typeface="ＭＳ Ｐゴシック" pitchFamily="34" charset="-128"/>
              </a:rPr>
              <a:t> in terms of </a:t>
            </a:r>
            <a:r>
              <a:rPr lang="en-US" smtClean="0">
                <a:solidFill>
                  <a:srgbClr val="FF5050"/>
                </a:solidFill>
                <a:ea typeface="ＭＳ Ｐゴシック" pitchFamily="34" charset="-128"/>
              </a:rPr>
              <a:t>knowledge</a:t>
            </a:r>
            <a:r>
              <a:rPr lang="en-US" smtClean="0">
                <a:solidFill>
                  <a:prstClr val="black"/>
                </a:solidFill>
                <a:ea typeface="ＭＳ Ｐゴシック" pitchFamily="34" charset="-128"/>
              </a:rPr>
              <a:t>, </a:t>
            </a:r>
            <a:r>
              <a:rPr lang="en-US" smtClean="0">
                <a:solidFill>
                  <a:srgbClr val="FF5050"/>
                </a:solidFill>
                <a:ea typeface="ＭＳ Ｐゴシック" pitchFamily="34" charset="-128"/>
              </a:rPr>
              <a:t>skills</a:t>
            </a:r>
            <a:r>
              <a:rPr lang="en-US" smtClean="0">
                <a:solidFill>
                  <a:prstClr val="black"/>
                </a:solidFill>
                <a:ea typeface="ＭＳ Ｐゴシック" pitchFamily="34" charset="-128"/>
              </a:rPr>
              <a:t>, and </a:t>
            </a:r>
            <a:r>
              <a:rPr lang="en-US" smtClean="0">
                <a:solidFill>
                  <a:srgbClr val="FF5050"/>
                </a:solidFill>
                <a:ea typeface="ＭＳ Ｐゴシック" pitchFamily="34" charset="-128"/>
              </a:rPr>
              <a:t>attitudes</a:t>
            </a:r>
            <a:r>
              <a:rPr lang="en-US" smtClean="0">
                <a:solidFill>
                  <a:prstClr val="black"/>
                </a:solidFill>
                <a:ea typeface="ＭＳ Ｐゴシック" pitchFamily="34" charset="-128"/>
              </a:rPr>
              <a:t> upon </a:t>
            </a:r>
            <a:r>
              <a:rPr lang="en-US" u="sng" smtClean="0">
                <a:solidFill>
                  <a:prstClr val="black"/>
                </a:solidFill>
                <a:ea typeface="ＭＳ Ｐゴシック" pitchFamily="34" charset="-128"/>
              </a:rPr>
              <a:t>completion</a:t>
            </a:r>
            <a:r>
              <a:rPr lang="en-US" smtClean="0">
                <a:solidFill>
                  <a:prstClr val="black"/>
                </a:solidFill>
                <a:ea typeface="ＭＳ Ｐゴシック" pitchFamily="34" charset="-128"/>
              </a:rPr>
              <a:t> of a program, course, or activity.</a:t>
            </a:r>
          </a:p>
          <a:p>
            <a:endParaRPr lang="en-US" dirty="0"/>
          </a:p>
        </p:txBody>
      </p:sp>
      <p:pic>
        <p:nvPicPr>
          <p:cNvPr id="8" name="Content Placeholder 2"/>
          <p:cNvPicPr>
            <a:picLocks noChangeAspect="1"/>
          </p:cNvPicPr>
          <p:nvPr/>
        </p:nvPicPr>
        <p:blipFill rotWithShape="1">
          <a:blip r:embed="rId4">
            <a:extLst>
              <a:ext uri="{28A0092B-C50C-407E-A947-70E740481C1C}">
                <a14:useLocalDpi xmlns:a14="http://schemas.microsoft.com/office/drawing/2010/main" val="0"/>
              </a:ext>
            </a:extLst>
          </a:blip>
          <a:srcRect b="7039"/>
          <a:stretch/>
        </p:blipFill>
        <p:spPr>
          <a:xfrm>
            <a:off x="4397434" y="241942"/>
            <a:ext cx="7651752" cy="5103013"/>
          </a:xfrm>
          <a:prstGeom prst="rect">
            <a:avLst/>
          </a:prstGeom>
        </p:spPr>
      </p:pic>
    </p:spTree>
    <p:extLst>
      <p:ext uri="{BB962C8B-B14F-4D97-AF65-F5344CB8AC3E}">
        <p14:creationId xmlns:p14="http://schemas.microsoft.com/office/powerpoint/2010/main" val="145155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Writing Learning Outcomes</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110971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anose="020B0600070205080204" pitchFamily="34" charset="-128"/>
              </a:rPr>
              <a:t>Defined: An identified action that a student is expected to demonstrate in terms of knowledge, skills, and/or attitudes upon completion of a program. </a:t>
            </a:r>
          </a:p>
          <a:p>
            <a:r>
              <a:rPr lang="en-US" altLang="en-US" dirty="0">
                <a:ea typeface="ＭＳ Ｐゴシック" panose="020B0600070205080204" pitchFamily="34" charset="-128"/>
              </a:rPr>
              <a:t>May encompass cognitive skills, performance skills, and affective skills. </a:t>
            </a:r>
          </a:p>
          <a:p>
            <a:r>
              <a:rPr lang="en-US" altLang="en-US" dirty="0">
                <a:ea typeface="ＭＳ Ｐゴシック" panose="020B0600070205080204" pitchFamily="34" charset="-128"/>
              </a:rPr>
              <a:t>Formula: </a:t>
            </a:r>
          </a:p>
          <a:p>
            <a:pPr lvl="1"/>
            <a:r>
              <a:rPr lang="en-US" altLang="en-US" b="1" dirty="0">
                <a:solidFill>
                  <a:schemeClr val="tx2"/>
                </a:solidFill>
                <a:ea typeface="ＭＳ Ｐゴシック" panose="020B0600070205080204" pitchFamily="34" charset="-128"/>
              </a:rPr>
              <a:t>&lt;Someone&gt;</a:t>
            </a:r>
            <a:r>
              <a:rPr lang="en-US" altLang="en-US" dirty="0">
                <a:solidFill>
                  <a:schemeClr val="tx2"/>
                </a:solidFill>
                <a:ea typeface="ＭＳ Ｐゴシック" panose="020B0600070205080204" pitchFamily="34" charset="-128"/>
              </a:rPr>
              <a:t> </a:t>
            </a:r>
            <a:r>
              <a:rPr lang="en-US" altLang="en-US" dirty="0">
                <a:ea typeface="ＭＳ Ｐゴシック" panose="020B0600070205080204" pitchFamily="34" charset="-128"/>
              </a:rPr>
              <a:t>will be able to </a:t>
            </a:r>
            <a:r>
              <a:rPr lang="en-US" altLang="en-US" b="1" dirty="0">
                <a:solidFill>
                  <a:srgbClr val="7030A0"/>
                </a:solidFill>
                <a:ea typeface="ＭＳ Ｐゴシック" panose="020B0600070205080204" pitchFamily="34" charset="-128"/>
              </a:rPr>
              <a:t>&lt;action verb&gt; </a:t>
            </a:r>
            <a:r>
              <a:rPr lang="en-US" altLang="en-US" b="1" dirty="0">
                <a:solidFill>
                  <a:srgbClr val="00B050"/>
                </a:solidFill>
                <a:ea typeface="ＭＳ Ｐゴシック" panose="020B0600070205080204" pitchFamily="34" charset="-128"/>
              </a:rPr>
              <a:t>&lt;something&gt; </a:t>
            </a:r>
            <a:r>
              <a:rPr lang="en-US" altLang="en-US" dirty="0">
                <a:ea typeface="ＭＳ Ｐゴシック" panose="020B0600070205080204" pitchFamily="34" charset="-128"/>
              </a:rPr>
              <a:t>following </a:t>
            </a:r>
            <a:r>
              <a:rPr lang="en-US" altLang="en-US" b="1" dirty="0">
                <a:solidFill>
                  <a:srgbClr val="0070C0"/>
                </a:solidFill>
                <a:ea typeface="ＭＳ Ｐゴシック" panose="020B0600070205080204" pitchFamily="34" charset="-128"/>
              </a:rPr>
              <a:t>&lt;experience</a:t>
            </a:r>
            <a:r>
              <a:rPr lang="en-US" altLang="en-US" b="1" dirty="0" smtClean="0">
                <a:solidFill>
                  <a:srgbClr val="0070C0"/>
                </a:solidFill>
                <a:ea typeface="ＭＳ Ｐゴシック" panose="020B0600070205080204" pitchFamily="34" charset="-128"/>
              </a:rPr>
              <a:t>&gt;.</a:t>
            </a:r>
            <a:endParaRPr lang="en-US" altLang="en-US" b="1" dirty="0">
              <a:solidFill>
                <a:srgbClr val="0070C0"/>
              </a:solidFill>
              <a:ea typeface="ＭＳ Ｐゴシック" panose="020B0600070205080204" pitchFamily="34" charset="-128"/>
            </a:endParaRPr>
          </a:p>
        </p:txBody>
      </p:sp>
    </p:spTree>
    <p:extLst>
      <p:ext uri="{BB962C8B-B14F-4D97-AF65-F5344CB8AC3E}">
        <p14:creationId xmlns:p14="http://schemas.microsoft.com/office/powerpoint/2010/main" val="274774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pic>
        <p:nvPicPr>
          <p:cNvPr id="7"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172" y="147127"/>
            <a:ext cx="10575097" cy="5954593"/>
          </a:xfrm>
          <a:prstGeom prst="rect">
            <a:avLst/>
          </a:prstGeom>
        </p:spPr>
      </p:pic>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Action Verbs</a:t>
            </a:r>
            <a:endParaRPr lang="en-US" dirty="0">
              <a:solidFill>
                <a:srgbClr val="8C0B42"/>
              </a:solidFill>
            </a:endParaRPr>
          </a:p>
        </p:txBody>
      </p:sp>
    </p:spTree>
    <p:extLst>
      <p:ext uri="{BB962C8B-B14F-4D97-AF65-F5344CB8AC3E}">
        <p14:creationId xmlns:p14="http://schemas.microsoft.com/office/powerpoint/2010/main" val="108361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Learning Outcomes Should</a:t>
            </a:r>
            <a:r>
              <a:rPr lang="en-US" dirty="0" smtClean="0">
                <a:solidFill>
                  <a:srgbClr val="8C0B42"/>
                </a:solidFill>
              </a:rPr>
              <a:t>:</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10515600" cy="3457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anose="020B0600070205080204" pitchFamily="34" charset="-128"/>
              </a:rPr>
              <a:t>Be measureable and/or observable (within your control) </a:t>
            </a:r>
          </a:p>
          <a:p>
            <a:r>
              <a:rPr lang="en-US" altLang="en-US" dirty="0">
                <a:ea typeface="ＭＳ Ｐゴシック" panose="020B0600070205080204" pitchFamily="34" charset="-128"/>
              </a:rPr>
              <a:t>Be meaningful (focus on important concepts) </a:t>
            </a:r>
          </a:p>
          <a:p>
            <a:r>
              <a:rPr lang="en-US" altLang="en-US" dirty="0">
                <a:ea typeface="ＭＳ Ｐゴシック" panose="020B0600070205080204" pitchFamily="34" charset="-128"/>
              </a:rPr>
              <a:t>Be manageable (you don’t have to measure everything all the time) </a:t>
            </a:r>
          </a:p>
          <a:p>
            <a:r>
              <a:rPr lang="en-US" altLang="en-US" dirty="0">
                <a:ea typeface="ＭＳ Ｐゴシック" panose="020B0600070205080204" pitchFamily="34" charset="-128"/>
              </a:rPr>
              <a:t>Focus on the end result </a:t>
            </a:r>
          </a:p>
          <a:p>
            <a:r>
              <a:rPr lang="en-US" altLang="en-US" dirty="0">
                <a:ea typeface="ＭＳ Ｐゴシック" panose="020B0600070205080204" pitchFamily="34" charset="-128"/>
              </a:rPr>
              <a:t>Be discrete statements</a:t>
            </a:r>
          </a:p>
          <a:p>
            <a:pPr lvl="1"/>
            <a:r>
              <a:rPr lang="en-US" altLang="en-US" dirty="0">
                <a:ea typeface="ＭＳ Ｐゴシック" panose="020B0600070205080204" pitchFamily="34" charset="-128"/>
              </a:rPr>
              <a:t>One concept/outcome per statement</a:t>
            </a:r>
          </a:p>
          <a:p>
            <a:pPr lvl="1"/>
            <a:r>
              <a:rPr lang="en-US" altLang="en-US" dirty="0">
                <a:ea typeface="ＭＳ Ｐゴシック" panose="020B0600070205080204" pitchFamily="34" charset="-128"/>
              </a:rPr>
              <a:t>Avoid using “and</a:t>
            </a:r>
            <a:r>
              <a:rPr lang="en-US" altLang="en-US" dirty="0" smtClean="0">
                <a:ea typeface="ＭＳ Ｐゴシック" panose="020B0600070205080204" pitchFamily="34" charset="-128"/>
              </a:rPr>
              <a: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0384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altLang="en-US" dirty="0">
                <a:solidFill>
                  <a:srgbClr val="8C0B42"/>
                </a:solidFill>
              </a:rPr>
              <a:t>T</a:t>
            </a:r>
            <a:r>
              <a:rPr lang="en-US" altLang="en-US" dirty="0">
                <a:solidFill>
                  <a:srgbClr val="8C0B42"/>
                </a:solidFill>
                <a:ea typeface="ＭＳ Ｐゴシック" panose="020B0600070205080204" pitchFamily="34" charset="-128"/>
              </a:rPr>
              <a:t>he ABC’s  of Learning </a:t>
            </a:r>
            <a:r>
              <a:rPr lang="en-US" altLang="en-US" dirty="0" smtClean="0">
                <a:solidFill>
                  <a:srgbClr val="8C0B42"/>
                </a:solidFill>
                <a:ea typeface="ＭＳ Ｐゴシック" panose="020B0600070205080204" pitchFamily="34" charset="-128"/>
              </a:rPr>
              <a:t>Outcomes</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1090462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chemeClr val="tx2"/>
                </a:solidFill>
              </a:rPr>
              <a:t>Audience</a:t>
            </a:r>
            <a:r>
              <a:rPr lang="en-US" dirty="0"/>
              <a:t> – Who is doing it?</a:t>
            </a:r>
          </a:p>
          <a:p>
            <a:pPr>
              <a:defRPr/>
            </a:pPr>
            <a:r>
              <a:rPr lang="en-US" dirty="0">
                <a:solidFill>
                  <a:srgbClr val="7030A0"/>
                </a:solidFill>
              </a:rPr>
              <a:t>Behavior</a:t>
            </a:r>
            <a:r>
              <a:rPr lang="en-US" dirty="0"/>
              <a:t> – What are they doing?</a:t>
            </a:r>
          </a:p>
          <a:p>
            <a:pPr>
              <a:defRPr/>
            </a:pPr>
            <a:r>
              <a:rPr lang="en-US" dirty="0">
                <a:solidFill>
                  <a:srgbClr val="00B050"/>
                </a:solidFill>
              </a:rPr>
              <a:t>Condition</a:t>
            </a:r>
            <a:r>
              <a:rPr lang="en-US" dirty="0"/>
              <a:t> – When will they do it?</a:t>
            </a:r>
          </a:p>
          <a:p>
            <a:pPr>
              <a:defRPr/>
            </a:pPr>
            <a:r>
              <a:rPr lang="en-US" dirty="0">
                <a:solidFill>
                  <a:srgbClr val="0070C0"/>
                </a:solidFill>
              </a:rPr>
              <a:t>Degree</a:t>
            </a:r>
            <a:r>
              <a:rPr lang="en-US" dirty="0"/>
              <a:t> – How will you know they did it?</a:t>
            </a:r>
          </a:p>
          <a:p>
            <a:pPr marL="0" indent="0">
              <a:buNone/>
              <a:defRPr/>
            </a:pPr>
            <a:endParaRPr lang="en-US" dirty="0"/>
          </a:p>
          <a:p>
            <a:pPr marL="0" indent="0">
              <a:buNone/>
            </a:pPr>
            <a:r>
              <a:rPr lang="en-US" altLang="en-US" b="1" dirty="0">
                <a:solidFill>
                  <a:schemeClr val="tx2"/>
                </a:solidFill>
                <a:ea typeface="ＭＳ Ｐゴシック" panose="020B0600070205080204" pitchFamily="34" charset="-128"/>
              </a:rPr>
              <a:t>&lt;Someone&gt;</a:t>
            </a:r>
            <a:r>
              <a:rPr lang="en-US" altLang="en-US" dirty="0">
                <a:solidFill>
                  <a:schemeClr val="tx2"/>
                </a:solidFill>
                <a:ea typeface="ＭＳ Ｐゴシック" panose="020B0600070205080204" pitchFamily="34" charset="-128"/>
              </a:rPr>
              <a:t> </a:t>
            </a:r>
            <a:r>
              <a:rPr lang="en-US" altLang="en-US" dirty="0">
                <a:ea typeface="ＭＳ Ｐゴシック" panose="020B0600070205080204" pitchFamily="34" charset="-128"/>
              </a:rPr>
              <a:t>will be able to </a:t>
            </a:r>
            <a:r>
              <a:rPr lang="en-US" altLang="en-US" b="1" dirty="0">
                <a:solidFill>
                  <a:srgbClr val="7030A0"/>
                </a:solidFill>
                <a:ea typeface="ＭＳ Ｐゴシック" panose="020B0600070205080204" pitchFamily="34" charset="-128"/>
              </a:rPr>
              <a:t>&lt;action verb&gt; </a:t>
            </a:r>
            <a:r>
              <a:rPr lang="en-US" altLang="en-US" b="1" dirty="0">
                <a:solidFill>
                  <a:srgbClr val="00B050"/>
                </a:solidFill>
                <a:ea typeface="ＭＳ Ｐゴシック" panose="020B0600070205080204" pitchFamily="34" charset="-128"/>
              </a:rPr>
              <a:t>&lt;something&gt; </a:t>
            </a:r>
            <a:r>
              <a:rPr lang="en-US" altLang="en-US" dirty="0">
                <a:ea typeface="ＭＳ Ｐゴシック" panose="020B0600070205080204" pitchFamily="34" charset="-128"/>
              </a:rPr>
              <a:t>following </a:t>
            </a:r>
            <a:r>
              <a:rPr lang="en-US" altLang="en-US" b="1" dirty="0">
                <a:solidFill>
                  <a:srgbClr val="0070C0"/>
                </a:solidFill>
                <a:ea typeface="ＭＳ Ｐゴシック" panose="020B0600070205080204" pitchFamily="34" charset="-128"/>
              </a:rPr>
              <a:t>&lt;experience&gt;.</a:t>
            </a:r>
            <a:endParaRPr lang="en-US" dirty="0"/>
          </a:p>
          <a:p>
            <a:endParaRPr lang="en-US" sz="3200" dirty="0"/>
          </a:p>
        </p:txBody>
      </p:sp>
      <p:pic>
        <p:nvPicPr>
          <p:cNvPr id="7" name="Picture 6" descr="Alphabet Pink Kids - Free image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865" y="909242"/>
            <a:ext cx="3813135" cy="3104130"/>
          </a:xfrm>
          <a:prstGeom prst="rect">
            <a:avLst/>
          </a:prstGeom>
        </p:spPr>
      </p:pic>
    </p:spTree>
    <p:extLst>
      <p:ext uri="{BB962C8B-B14F-4D97-AF65-F5344CB8AC3E}">
        <p14:creationId xmlns:p14="http://schemas.microsoft.com/office/powerpoint/2010/main" val="52997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Welcome</a:t>
            </a:r>
          </a:p>
        </p:txBody>
      </p:sp>
      <p:sp>
        <p:nvSpPr>
          <p:cNvPr id="2" name="Rectangle 1">
            <a:extLst>
              <a:ext uri="{FF2B5EF4-FFF2-40B4-BE49-F238E27FC236}">
                <a16:creationId xmlns:a16="http://schemas.microsoft.com/office/drawing/2014/main" id="{E2C1997B-15B1-D99A-5765-4F13C9064A1F}"/>
              </a:ext>
            </a:extLst>
          </p:cNvPr>
          <p:cNvSpPr/>
          <p:nvPr/>
        </p:nvSpPr>
        <p:spPr>
          <a:xfrm>
            <a:off x="0" y="6065240"/>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Content Placeholder 2">
            <a:extLst>
              <a:ext uri="{FF2B5EF4-FFF2-40B4-BE49-F238E27FC236}">
                <a16:creationId xmlns:a16="http://schemas.microsoft.com/office/drawing/2014/main" id="{E2800EAA-F3C7-5F4D-AE07-B63919D490EC}"/>
              </a:ext>
            </a:extLst>
          </p:cNvPr>
          <p:cNvSpPr txBox="1">
            <a:spLocks/>
          </p:cNvSpPr>
          <p:nvPr/>
        </p:nvSpPr>
        <p:spPr>
          <a:xfrm>
            <a:off x="838200" y="1987719"/>
            <a:ext cx="10515600" cy="2882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Introductions</a:t>
            </a:r>
          </a:p>
          <a:p>
            <a:pPr marL="0" indent="0" algn="ctr">
              <a:buFont typeface="Arial" panose="020B0604020202020204" pitchFamily="34" charset="0"/>
              <a:buNone/>
            </a:pPr>
            <a:endParaRPr lang="en-US" b="1" dirty="0"/>
          </a:p>
          <a:p>
            <a:pPr marL="0" indent="0" algn="ctr">
              <a:buFont typeface="Arial" panose="020B0604020202020204" pitchFamily="34" charset="0"/>
              <a:buNone/>
            </a:pPr>
            <a:r>
              <a:rPr lang="en-US" b="1" dirty="0"/>
              <a:t>Community standards</a:t>
            </a:r>
            <a:endParaRPr lang="en-US" dirty="0"/>
          </a:p>
          <a:p>
            <a:endParaRPr lang="en-US" dirty="0"/>
          </a:p>
        </p:txBody>
      </p:sp>
    </p:spTree>
    <p:extLst>
      <p:ext uri="{BB962C8B-B14F-4D97-AF65-F5344CB8AC3E}">
        <p14:creationId xmlns:p14="http://schemas.microsoft.com/office/powerpoint/2010/main" val="94661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altLang="en-US" dirty="0">
                <a:solidFill>
                  <a:srgbClr val="8C0B42"/>
                </a:solidFill>
              </a:rPr>
              <a:t>Example of a </a:t>
            </a:r>
            <a:r>
              <a:rPr lang="en-US" altLang="en-US" dirty="0">
                <a:solidFill>
                  <a:srgbClr val="8C0B42"/>
                </a:solidFill>
                <a:ea typeface="ＭＳ Ｐゴシック" panose="020B0600070205080204" pitchFamily="34" charset="-128"/>
              </a:rPr>
              <a:t>Learning </a:t>
            </a:r>
            <a:r>
              <a:rPr lang="en-US" altLang="en-US" dirty="0" smtClean="0">
                <a:solidFill>
                  <a:srgbClr val="8C0B42"/>
                </a:solidFill>
                <a:ea typeface="ＭＳ Ｐゴシック" panose="020B0600070205080204" pitchFamily="34" charset="-128"/>
              </a:rPr>
              <a:t>Outcome</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Text Box 11"/>
          <p:cNvSpPr txBox="1">
            <a:spLocks noChangeArrowheads="1"/>
          </p:cNvSpPr>
          <p:nvPr/>
        </p:nvSpPr>
        <p:spPr bwMode="auto">
          <a:xfrm>
            <a:off x="5327740" y="1642126"/>
            <a:ext cx="16153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bg1"/>
                </a:solidFill>
                <a:latin typeface="Arial" charset="0"/>
                <a:ea typeface="ＭＳ Ｐゴシック" pitchFamily="34" charset="-128"/>
              </a:defRPr>
            </a:lvl1pPr>
            <a:lvl2pPr marL="742950" indent="-285750">
              <a:defRPr sz="4000">
                <a:solidFill>
                  <a:schemeClr val="bg1"/>
                </a:solidFill>
                <a:latin typeface="Arial" charset="0"/>
                <a:ea typeface="ＭＳ Ｐゴシック" pitchFamily="34" charset="-128"/>
              </a:defRPr>
            </a:lvl2pPr>
            <a:lvl3pPr marL="1143000" indent="-228600">
              <a:defRPr sz="4000">
                <a:solidFill>
                  <a:schemeClr val="bg1"/>
                </a:solidFill>
                <a:latin typeface="Arial" charset="0"/>
                <a:ea typeface="ＭＳ Ｐゴシック" pitchFamily="34" charset="-128"/>
              </a:defRPr>
            </a:lvl3pPr>
            <a:lvl4pPr marL="1600200" indent="-228600">
              <a:defRPr sz="4000">
                <a:solidFill>
                  <a:schemeClr val="bg1"/>
                </a:solidFill>
                <a:latin typeface="Arial" charset="0"/>
                <a:ea typeface="ＭＳ Ｐゴシック" pitchFamily="34" charset="-128"/>
              </a:defRPr>
            </a:lvl4pPr>
            <a:lvl5pPr marL="2057400" indent="-228600">
              <a:defRPr sz="4000">
                <a:solidFill>
                  <a:schemeClr val="bg1"/>
                </a:solidFill>
                <a:latin typeface="Arial" charset="0"/>
                <a:ea typeface="ＭＳ Ｐゴシック" pitchFamily="34" charset="-128"/>
              </a:defRPr>
            </a:lvl5pPr>
            <a:lvl6pPr marL="2514600" indent="-228600" algn="ctr" eaLnBrk="0" fontAlgn="base" hangingPunct="0">
              <a:spcBef>
                <a:spcPct val="50000"/>
              </a:spcBef>
              <a:spcAft>
                <a:spcPct val="0"/>
              </a:spcAft>
              <a:defRPr sz="4000">
                <a:solidFill>
                  <a:schemeClr val="bg1"/>
                </a:solidFill>
                <a:latin typeface="Arial" charset="0"/>
                <a:ea typeface="ＭＳ Ｐゴシック" pitchFamily="34" charset="-128"/>
              </a:defRPr>
            </a:lvl6pPr>
            <a:lvl7pPr marL="2971800" indent="-228600" algn="ctr" eaLnBrk="0" fontAlgn="base" hangingPunct="0">
              <a:spcBef>
                <a:spcPct val="50000"/>
              </a:spcBef>
              <a:spcAft>
                <a:spcPct val="0"/>
              </a:spcAft>
              <a:defRPr sz="4000">
                <a:solidFill>
                  <a:schemeClr val="bg1"/>
                </a:solidFill>
                <a:latin typeface="Arial" charset="0"/>
                <a:ea typeface="ＭＳ Ｐゴシック" pitchFamily="34" charset="-128"/>
              </a:defRPr>
            </a:lvl7pPr>
            <a:lvl8pPr marL="3429000" indent="-228600" algn="ctr" eaLnBrk="0" fontAlgn="base" hangingPunct="0">
              <a:spcBef>
                <a:spcPct val="50000"/>
              </a:spcBef>
              <a:spcAft>
                <a:spcPct val="0"/>
              </a:spcAft>
              <a:defRPr sz="4000">
                <a:solidFill>
                  <a:schemeClr val="bg1"/>
                </a:solidFill>
                <a:latin typeface="Arial" charset="0"/>
                <a:ea typeface="ＭＳ Ｐゴシック" pitchFamily="34" charset="-128"/>
              </a:defRPr>
            </a:lvl8pPr>
            <a:lvl9pPr marL="3886200" indent="-228600" algn="ctr" eaLnBrk="0" fontAlgn="base" hangingPunct="0">
              <a:spcBef>
                <a:spcPct val="50000"/>
              </a:spcBef>
              <a:spcAft>
                <a:spcPct val="0"/>
              </a:spcAft>
              <a:defRPr sz="4000">
                <a:solidFill>
                  <a:schemeClr val="bg1"/>
                </a:solidFill>
                <a:latin typeface="Arial" charset="0"/>
                <a:ea typeface="ＭＳ Ｐゴシック" pitchFamily="34" charset="-128"/>
              </a:defRPr>
            </a:lvl9pPr>
          </a:lstStyle>
          <a:p>
            <a:r>
              <a:rPr lang="en-US" sz="2400" i="1" dirty="0">
                <a:solidFill>
                  <a:prstClr val="black"/>
                </a:solidFill>
                <a:latin typeface="Times New Roman" pitchFamily="18" charset="0"/>
              </a:rPr>
              <a:t>Condition</a:t>
            </a:r>
          </a:p>
        </p:txBody>
      </p:sp>
      <p:sp>
        <p:nvSpPr>
          <p:cNvPr id="8" name="AutoShape 10"/>
          <p:cNvSpPr>
            <a:spLocks/>
          </p:cNvSpPr>
          <p:nvPr/>
        </p:nvSpPr>
        <p:spPr bwMode="auto">
          <a:xfrm rot="16200000">
            <a:off x="5690755" y="-1281876"/>
            <a:ext cx="533400" cy="7143404"/>
          </a:xfrm>
          <a:prstGeom prst="rightBrace">
            <a:avLst>
              <a:gd name="adj1" fmla="val 65143"/>
              <a:gd name="adj2" fmla="val 50000"/>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ysClr val="windowText" lastClr="000000"/>
              </a:solidFill>
              <a:latin typeface="Calibri"/>
              <a:ea typeface="ＭＳ Ｐゴシック" pitchFamily="16" charset="-128"/>
            </a:endParaRPr>
          </a:p>
        </p:txBody>
      </p:sp>
      <p:sp>
        <p:nvSpPr>
          <p:cNvPr id="9" name="AutoShape 12"/>
          <p:cNvSpPr>
            <a:spLocks/>
          </p:cNvSpPr>
          <p:nvPr/>
        </p:nvSpPr>
        <p:spPr bwMode="auto">
          <a:xfrm rot="5400000" flipV="1">
            <a:off x="3108840" y="2943309"/>
            <a:ext cx="304800" cy="1512434"/>
          </a:xfrm>
          <a:prstGeom prst="rightBrace">
            <a:avLst>
              <a:gd name="adj1" fmla="val 20583"/>
              <a:gd name="adj2" fmla="val 50000"/>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ysClr val="windowText" lastClr="000000"/>
              </a:solidFill>
              <a:latin typeface="Calibri"/>
              <a:ea typeface="ＭＳ Ｐゴシック" pitchFamily="16" charset="-128"/>
            </a:endParaRPr>
          </a:p>
        </p:txBody>
      </p:sp>
      <p:sp>
        <p:nvSpPr>
          <p:cNvPr id="10" name="Text Box 13"/>
          <p:cNvSpPr txBox="1">
            <a:spLocks noChangeArrowheads="1"/>
          </p:cNvSpPr>
          <p:nvPr/>
        </p:nvSpPr>
        <p:spPr bwMode="auto">
          <a:xfrm>
            <a:off x="2579777" y="3699526"/>
            <a:ext cx="16153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bg1"/>
                </a:solidFill>
                <a:latin typeface="Arial" charset="0"/>
                <a:ea typeface="ＭＳ Ｐゴシック" pitchFamily="34" charset="-128"/>
              </a:defRPr>
            </a:lvl1pPr>
            <a:lvl2pPr marL="742950" indent="-285750">
              <a:defRPr sz="4000">
                <a:solidFill>
                  <a:schemeClr val="bg1"/>
                </a:solidFill>
                <a:latin typeface="Arial" charset="0"/>
                <a:ea typeface="ＭＳ Ｐゴシック" pitchFamily="34" charset="-128"/>
              </a:defRPr>
            </a:lvl2pPr>
            <a:lvl3pPr marL="1143000" indent="-228600">
              <a:defRPr sz="4000">
                <a:solidFill>
                  <a:schemeClr val="bg1"/>
                </a:solidFill>
                <a:latin typeface="Arial" charset="0"/>
                <a:ea typeface="ＭＳ Ｐゴシック" pitchFamily="34" charset="-128"/>
              </a:defRPr>
            </a:lvl3pPr>
            <a:lvl4pPr marL="1600200" indent="-228600">
              <a:defRPr sz="4000">
                <a:solidFill>
                  <a:schemeClr val="bg1"/>
                </a:solidFill>
                <a:latin typeface="Arial" charset="0"/>
                <a:ea typeface="ＭＳ Ｐゴシック" pitchFamily="34" charset="-128"/>
              </a:defRPr>
            </a:lvl4pPr>
            <a:lvl5pPr marL="2057400" indent="-228600">
              <a:defRPr sz="4000">
                <a:solidFill>
                  <a:schemeClr val="bg1"/>
                </a:solidFill>
                <a:latin typeface="Arial" charset="0"/>
                <a:ea typeface="ＭＳ Ｐゴシック" pitchFamily="34" charset="-128"/>
              </a:defRPr>
            </a:lvl5pPr>
            <a:lvl6pPr marL="2514600" indent="-228600" algn="ctr" eaLnBrk="0" fontAlgn="base" hangingPunct="0">
              <a:spcBef>
                <a:spcPct val="50000"/>
              </a:spcBef>
              <a:spcAft>
                <a:spcPct val="0"/>
              </a:spcAft>
              <a:defRPr sz="4000">
                <a:solidFill>
                  <a:schemeClr val="bg1"/>
                </a:solidFill>
                <a:latin typeface="Arial" charset="0"/>
                <a:ea typeface="ＭＳ Ｐゴシック" pitchFamily="34" charset="-128"/>
              </a:defRPr>
            </a:lvl6pPr>
            <a:lvl7pPr marL="2971800" indent="-228600" algn="ctr" eaLnBrk="0" fontAlgn="base" hangingPunct="0">
              <a:spcBef>
                <a:spcPct val="50000"/>
              </a:spcBef>
              <a:spcAft>
                <a:spcPct val="0"/>
              </a:spcAft>
              <a:defRPr sz="4000">
                <a:solidFill>
                  <a:schemeClr val="bg1"/>
                </a:solidFill>
                <a:latin typeface="Arial" charset="0"/>
                <a:ea typeface="ＭＳ Ｐゴシック" pitchFamily="34" charset="-128"/>
              </a:defRPr>
            </a:lvl7pPr>
            <a:lvl8pPr marL="3429000" indent="-228600" algn="ctr" eaLnBrk="0" fontAlgn="base" hangingPunct="0">
              <a:spcBef>
                <a:spcPct val="50000"/>
              </a:spcBef>
              <a:spcAft>
                <a:spcPct val="0"/>
              </a:spcAft>
              <a:defRPr sz="4000">
                <a:solidFill>
                  <a:schemeClr val="bg1"/>
                </a:solidFill>
                <a:latin typeface="Arial" charset="0"/>
                <a:ea typeface="ＭＳ Ｐゴシック" pitchFamily="34" charset="-128"/>
              </a:defRPr>
            </a:lvl8pPr>
            <a:lvl9pPr marL="3886200" indent="-228600" algn="ctr" eaLnBrk="0" fontAlgn="base" hangingPunct="0">
              <a:spcBef>
                <a:spcPct val="50000"/>
              </a:spcBef>
              <a:spcAft>
                <a:spcPct val="0"/>
              </a:spcAft>
              <a:defRPr sz="4000">
                <a:solidFill>
                  <a:schemeClr val="bg1"/>
                </a:solidFill>
                <a:latin typeface="Arial" charset="0"/>
                <a:ea typeface="ＭＳ Ｐゴシック" pitchFamily="34" charset="-128"/>
              </a:defRPr>
            </a:lvl9pPr>
          </a:lstStyle>
          <a:p>
            <a:r>
              <a:rPr lang="en-US" sz="2400" i="1" dirty="0">
                <a:solidFill>
                  <a:prstClr val="black"/>
                </a:solidFill>
                <a:latin typeface="Times New Roman" pitchFamily="18" charset="0"/>
              </a:rPr>
              <a:t>Audience</a:t>
            </a:r>
          </a:p>
        </p:txBody>
      </p:sp>
      <p:sp>
        <p:nvSpPr>
          <p:cNvPr id="11" name="Text Box 15"/>
          <p:cNvSpPr txBox="1">
            <a:spLocks noChangeArrowheads="1"/>
          </p:cNvSpPr>
          <p:nvPr/>
        </p:nvSpPr>
        <p:spPr bwMode="auto">
          <a:xfrm>
            <a:off x="3703983" y="2740676"/>
            <a:ext cx="3615374"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bg1"/>
                </a:solidFill>
                <a:latin typeface="Arial" charset="0"/>
                <a:ea typeface="ＭＳ Ｐゴシック" pitchFamily="34" charset="-128"/>
              </a:defRPr>
            </a:lvl1pPr>
            <a:lvl2pPr marL="742950" indent="-285750">
              <a:defRPr sz="4000">
                <a:solidFill>
                  <a:schemeClr val="bg1"/>
                </a:solidFill>
                <a:latin typeface="Arial" charset="0"/>
                <a:ea typeface="ＭＳ Ｐゴシック" pitchFamily="34" charset="-128"/>
              </a:defRPr>
            </a:lvl2pPr>
            <a:lvl3pPr marL="1143000" indent="-228600">
              <a:defRPr sz="4000">
                <a:solidFill>
                  <a:schemeClr val="bg1"/>
                </a:solidFill>
                <a:latin typeface="Arial" charset="0"/>
                <a:ea typeface="ＭＳ Ｐゴシック" pitchFamily="34" charset="-128"/>
              </a:defRPr>
            </a:lvl3pPr>
            <a:lvl4pPr marL="1600200" indent="-228600">
              <a:defRPr sz="4000">
                <a:solidFill>
                  <a:schemeClr val="bg1"/>
                </a:solidFill>
                <a:latin typeface="Arial" charset="0"/>
                <a:ea typeface="ＭＳ Ｐゴシック" pitchFamily="34" charset="-128"/>
              </a:defRPr>
            </a:lvl4pPr>
            <a:lvl5pPr marL="2057400" indent="-228600">
              <a:defRPr sz="4000">
                <a:solidFill>
                  <a:schemeClr val="bg1"/>
                </a:solidFill>
                <a:latin typeface="Arial" charset="0"/>
                <a:ea typeface="ＭＳ Ｐゴシック" pitchFamily="34" charset="-128"/>
              </a:defRPr>
            </a:lvl5pPr>
            <a:lvl6pPr marL="2514600" indent="-228600" algn="ctr" eaLnBrk="0" fontAlgn="base" hangingPunct="0">
              <a:spcBef>
                <a:spcPct val="50000"/>
              </a:spcBef>
              <a:spcAft>
                <a:spcPct val="0"/>
              </a:spcAft>
              <a:defRPr sz="4000">
                <a:solidFill>
                  <a:schemeClr val="bg1"/>
                </a:solidFill>
                <a:latin typeface="Arial" charset="0"/>
                <a:ea typeface="ＭＳ Ｐゴシック" pitchFamily="34" charset="-128"/>
              </a:defRPr>
            </a:lvl6pPr>
            <a:lvl7pPr marL="2971800" indent="-228600" algn="ctr" eaLnBrk="0" fontAlgn="base" hangingPunct="0">
              <a:spcBef>
                <a:spcPct val="50000"/>
              </a:spcBef>
              <a:spcAft>
                <a:spcPct val="0"/>
              </a:spcAft>
              <a:defRPr sz="4000">
                <a:solidFill>
                  <a:schemeClr val="bg1"/>
                </a:solidFill>
                <a:latin typeface="Arial" charset="0"/>
                <a:ea typeface="ＭＳ Ｐゴシック" pitchFamily="34" charset="-128"/>
              </a:defRPr>
            </a:lvl7pPr>
            <a:lvl8pPr marL="3429000" indent="-228600" algn="ctr" eaLnBrk="0" fontAlgn="base" hangingPunct="0">
              <a:spcBef>
                <a:spcPct val="50000"/>
              </a:spcBef>
              <a:spcAft>
                <a:spcPct val="0"/>
              </a:spcAft>
              <a:defRPr sz="4000">
                <a:solidFill>
                  <a:schemeClr val="bg1"/>
                </a:solidFill>
                <a:latin typeface="Arial" charset="0"/>
                <a:ea typeface="ＭＳ Ｐゴシック" pitchFamily="34" charset="-128"/>
              </a:defRPr>
            </a:lvl8pPr>
            <a:lvl9pPr marL="3886200" indent="-228600" algn="ctr" eaLnBrk="0" fontAlgn="base" hangingPunct="0">
              <a:spcBef>
                <a:spcPct val="50000"/>
              </a:spcBef>
              <a:spcAft>
                <a:spcPct val="0"/>
              </a:spcAft>
              <a:defRPr sz="4000">
                <a:solidFill>
                  <a:schemeClr val="bg1"/>
                </a:solidFill>
                <a:latin typeface="Arial" charset="0"/>
                <a:ea typeface="ＭＳ Ｐゴシック" pitchFamily="34" charset="-128"/>
              </a:defRPr>
            </a:lvl9pPr>
          </a:lstStyle>
          <a:p>
            <a:pPr>
              <a:lnSpc>
                <a:spcPct val="90000"/>
              </a:lnSpc>
            </a:pPr>
            <a:r>
              <a:rPr lang="en-US" sz="2400" i="1" dirty="0">
                <a:solidFill>
                  <a:prstClr val="black"/>
                </a:solidFill>
                <a:latin typeface="Times New Roman" pitchFamily="18" charset="0"/>
              </a:rPr>
              <a:t>Behavior (in future tense)</a:t>
            </a:r>
          </a:p>
        </p:txBody>
      </p:sp>
      <p:sp>
        <p:nvSpPr>
          <p:cNvPr id="12" name="AutoShape 14"/>
          <p:cNvSpPr>
            <a:spLocks/>
          </p:cNvSpPr>
          <p:nvPr/>
        </p:nvSpPr>
        <p:spPr bwMode="auto">
          <a:xfrm rot="16200000">
            <a:off x="5211207" y="1896177"/>
            <a:ext cx="304800" cy="2692300"/>
          </a:xfrm>
          <a:prstGeom prst="rightBrace">
            <a:avLst>
              <a:gd name="adj1" fmla="val 28500"/>
              <a:gd name="adj2" fmla="val 50000"/>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ysClr val="windowText" lastClr="000000"/>
              </a:solidFill>
              <a:latin typeface="Calibri"/>
              <a:ea typeface="ＭＳ Ｐゴシック" pitchFamily="16" charset="-128"/>
            </a:endParaRPr>
          </a:p>
        </p:txBody>
      </p:sp>
      <p:sp>
        <p:nvSpPr>
          <p:cNvPr id="13" name="AutoShape 12"/>
          <p:cNvSpPr>
            <a:spLocks/>
          </p:cNvSpPr>
          <p:nvPr/>
        </p:nvSpPr>
        <p:spPr bwMode="auto">
          <a:xfrm rot="5400000" flipV="1">
            <a:off x="7949921" y="2358586"/>
            <a:ext cx="304800" cy="2681880"/>
          </a:xfrm>
          <a:prstGeom prst="rightBrace">
            <a:avLst>
              <a:gd name="adj1" fmla="val 20583"/>
              <a:gd name="adj2" fmla="val 50000"/>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ysClr val="windowText" lastClr="000000"/>
              </a:solidFill>
              <a:latin typeface="Calibri"/>
              <a:ea typeface="ＭＳ Ｐゴシック" pitchFamily="16" charset="-128"/>
            </a:endParaRPr>
          </a:p>
        </p:txBody>
      </p:sp>
      <p:sp>
        <p:nvSpPr>
          <p:cNvPr id="14" name="Text Box 13"/>
          <p:cNvSpPr txBox="1">
            <a:spLocks noChangeArrowheads="1"/>
          </p:cNvSpPr>
          <p:nvPr/>
        </p:nvSpPr>
        <p:spPr bwMode="auto">
          <a:xfrm>
            <a:off x="7456577" y="3699526"/>
            <a:ext cx="16153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bg1"/>
                </a:solidFill>
                <a:latin typeface="Arial" charset="0"/>
                <a:ea typeface="ＭＳ Ｐゴシック" pitchFamily="34" charset="-128"/>
              </a:defRPr>
            </a:lvl1pPr>
            <a:lvl2pPr marL="742950" indent="-285750">
              <a:defRPr sz="4000">
                <a:solidFill>
                  <a:schemeClr val="bg1"/>
                </a:solidFill>
                <a:latin typeface="Arial" charset="0"/>
                <a:ea typeface="ＭＳ Ｐゴシック" pitchFamily="34" charset="-128"/>
              </a:defRPr>
            </a:lvl2pPr>
            <a:lvl3pPr marL="1143000" indent="-228600">
              <a:defRPr sz="4000">
                <a:solidFill>
                  <a:schemeClr val="bg1"/>
                </a:solidFill>
                <a:latin typeface="Arial" charset="0"/>
                <a:ea typeface="ＭＳ Ｐゴシック" pitchFamily="34" charset="-128"/>
              </a:defRPr>
            </a:lvl3pPr>
            <a:lvl4pPr marL="1600200" indent="-228600">
              <a:defRPr sz="4000">
                <a:solidFill>
                  <a:schemeClr val="bg1"/>
                </a:solidFill>
                <a:latin typeface="Arial" charset="0"/>
                <a:ea typeface="ＭＳ Ｐゴシック" pitchFamily="34" charset="-128"/>
              </a:defRPr>
            </a:lvl4pPr>
            <a:lvl5pPr marL="2057400" indent="-228600">
              <a:defRPr sz="4000">
                <a:solidFill>
                  <a:schemeClr val="bg1"/>
                </a:solidFill>
                <a:latin typeface="Arial" charset="0"/>
                <a:ea typeface="ＭＳ Ｐゴシック" pitchFamily="34" charset="-128"/>
              </a:defRPr>
            </a:lvl5pPr>
            <a:lvl6pPr marL="2514600" indent="-228600" algn="ctr" eaLnBrk="0" fontAlgn="base" hangingPunct="0">
              <a:spcBef>
                <a:spcPct val="50000"/>
              </a:spcBef>
              <a:spcAft>
                <a:spcPct val="0"/>
              </a:spcAft>
              <a:defRPr sz="4000">
                <a:solidFill>
                  <a:schemeClr val="bg1"/>
                </a:solidFill>
                <a:latin typeface="Arial" charset="0"/>
                <a:ea typeface="ＭＳ Ｐゴシック" pitchFamily="34" charset="-128"/>
              </a:defRPr>
            </a:lvl6pPr>
            <a:lvl7pPr marL="2971800" indent="-228600" algn="ctr" eaLnBrk="0" fontAlgn="base" hangingPunct="0">
              <a:spcBef>
                <a:spcPct val="50000"/>
              </a:spcBef>
              <a:spcAft>
                <a:spcPct val="0"/>
              </a:spcAft>
              <a:defRPr sz="4000">
                <a:solidFill>
                  <a:schemeClr val="bg1"/>
                </a:solidFill>
                <a:latin typeface="Arial" charset="0"/>
                <a:ea typeface="ＭＳ Ｐゴシック" pitchFamily="34" charset="-128"/>
              </a:defRPr>
            </a:lvl7pPr>
            <a:lvl8pPr marL="3429000" indent="-228600" algn="ctr" eaLnBrk="0" fontAlgn="base" hangingPunct="0">
              <a:spcBef>
                <a:spcPct val="50000"/>
              </a:spcBef>
              <a:spcAft>
                <a:spcPct val="0"/>
              </a:spcAft>
              <a:defRPr sz="4000">
                <a:solidFill>
                  <a:schemeClr val="bg1"/>
                </a:solidFill>
                <a:latin typeface="Arial" charset="0"/>
                <a:ea typeface="ＭＳ Ｐゴシック" pitchFamily="34" charset="-128"/>
              </a:defRPr>
            </a:lvl8pPr>
            <a:lvl9pPr marL="3886200" indent="-228600" algn="ctr" eaLnBrk="0" fontAlgn="base" hangingPunct="0">
              <a:spcBef>
                <a:spcPct val="50000"/>
              </a:spcBef>
              <a:spcAft>
                <a:spcPct val="0"/>
              </a:spcAft>
              <a:defRPr sz="4000">
                <a:solidFill>
                  <a:schemeClr val="bg1"/>
                </a:solidFill>
                <a:latin typeface="Arial" charset="0"/>
                <a:ea typeface="ＭＳ Ｐゴシック" pitchFamily="34" charset="-128"/>
              </a:defRPr>
            </a:lvl9pPr>
          </a:lstStyle>
          <a:p>
            <a:r>
              <a:rPr lang="en-US" sz="2400" i="1" dirty="0">
                <a:solidFill>
                  <a:prstClr val="black"/>
                </a:solidFill>
                <a:latin typeface="Times New Roman" pitchFamily="18" charset="0"/>
              </a:rPr>
              <a:t>Degree</a:t>
            </a:r>
          </a:p>
        </p:txBody>
      </p:sp>
      <p:sp>
        <p:nvSpPr>
          <p:cNvPr id="15" name="Content Placeholder 4"/>
          <p:cNvSpPr txBox="1">
            <a:spLocks/>
          </p:cNvSpPr>
          <p:nvPr/>
        </p:nvSpPr>
        <p:spPr>
          <a:xfrm>
            <a:off x="2169622" y="1346662"/>
            <a:ext cx="7614458" cy="42969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0A22E"/>
              </a:buClr>
              <a:buSzPct val="70000"/>
              <a:buFont typeface="Arial" panose="020B0604020202020204" pitchFamily="34" charset="0"/>
              <a:buNone/>
              <a:defRPr/>
            </a:pPr>
            <a:endParaRPr lang="en-US" sz="1900" dirty="0" smtClean="0">
              <a:solidFill>
                <a:srgbClr val="4E3B30"/>
              </a:solidFill>
              <a:latin typeface="Franklin Gothic Book"/>
            </a:endParaRPr>
          </a:p>
          <a:p>
            <a:pPr marL="0" indent="0">
              <a:buClr>
                <a:srgbClr val="F0A22E"/>
              </a:buClr>
              <a:buSzPct val="70000"/>
              <a:buFont typeface="Arial" panose="020B0604020202020204" pitchFamily="34" charset="0"/>
              <a:buNone/>
              <a:defRPr/>
            </a:pPr>
            <a:endParaRPr lang="en-US" sz="1900" dirty="0" smtClean="0">
              <a:solidFill>
                <a:srgbClr val="4E3B30"/>
              </a:solidFill>
              <a:latin typeface="Franklin Gothic Book"/>
            </a:endParaRPr>
          </a:p>
          <a:p>
            <a:pPr marL="0" indent="0" algn="ctr">
              <a:lnSpc>
                <a:spcPct val="200000"/>
              </a:lnSpc>
              <a:buClr>
                <a:srgbClr val="F0A22E"/>
              </a:buClr>
              <a:buSzPct val="70000"/>
              <a:buFont typeface="Arial" panose="020B0604020202020204" pitchFamily="34" charset="0"/>
              <a:buNone/>
              <a:defRPr/>
            </a:pPr>
            <a:r>
              <a:rPr lang="en-US" sz="3000" b="1" dirty="0" smtClean="0">
                <a:solidFill>
                  <a:srgbClr val="00B050"/>
                </a:solidFill>
                <a:latin typeface="Franklin Gothic Book"/>
              </a:rPr>
              <a:t>By participating in the leadership workshop</a:t>
            </a:r>
            <a:r>
              <a:rPr lang="en-US" sz="3000" b="1" dirty="0" smtClean="0">
                <a:solidFill>
                  <a:srgbClr val="4E3B30"/>
                </a:solidFill>
                <a:latin typeface="Franklin Gothic Book"/>
              </a:rPr>
              <a:t>, </a:t>
            </a:r>
            <a:r>
              <a:rPr lang="en-US" sz="3000" b="1" dirty="0" smtClean="0">
                <a:solidFill>
                  <a:schemeClr val="tx2"/>
                </a:solidFill>
                <a:latin typeface="Franklin Gothic Book"/>
              </a:rPr>
              <a:t>students</a:t>
            </a:r>
            <a:r>
              <a:rPr lang="en-US" sz="3000" b="1" dirty="0" smtClean="0">
                <a:solidFill>
                  <a:srgbClr val="4E3B30"/>
                </a:solidFill>
                <a:latin typeface="Franklin Gothic Book"/>
              </a:rPr>
              <a:t> </a:t>
            </a:r>
            <a:r>
              <a:rPr lang="en-US" sz="3000" b="1" dirty="0" smtClean="0">
                <a:solidFill>
                  <a:srgbClr val="7030A0"/>
                </a:solidFill>
                <a:latin typeface="Franklin Gothic Book"/>
              </a:rPr>
              <a:t>will demonstrate </a:t>
            </a:r>
            <a:r>
              <a:rPr lang="en-US" sz="3000" b="1" dirty="0" smtClean="0">
                <a:solidFill>
                  <a:srgbClr val="0070C0"/>
                </a:solidFill>
                <a:latin typeface="Franklin Gothic Book"/>
              </a:rPr>
              <a:t>three of the five </a:t>
            </a:r>
            <a:r>
              <a:rPr lang="en-US" sz="3000" b="1" dirty="0" smtClean="0">
                <a:solidFill>
                  <a:srgbClr val="4E3B30"/>
                </a:solidFill>
                <a:latin typeface="Franklin Gothic Book"/>
              </a:rPr>
              <a:t>leadership criteria as stated in Kouzes and Posner’s </a:t>
            </a:r>
            <a:r>
              <a:rPr lang="en-US" sz="3000" b="1" i="1" dirty="0" smtClean="0">
                <a:solidFill>
                  <a:srgbClr val="4E3B30"/>
                </a:solidFill>
                <a:latin typeface="Franklin Gothic Book"/>
              </a:rPr>
              <a:t>The Leadership Challenge</a:t>
            </a:r>
            <a:r>
              <a:rPr lang="en-US" sz="3000" b="1" dirty="0" smtClean="0">
                <a:solidFill>
                  <a:srgbClr val="4E3B30"/>
                </a:solidFill>
                <a:latin typeface="Franklin Gothic Book"/>
              </a:rPr>
              <a:t>.</a:t>
            </a:r>
          </a:p>
          <a:p>
            <a:pPr marL="0" indent="0">
              <a:spcBef>
                <a:spcPts val="1200"/>
              </a:spcBef>
              <a:buClr>
                <a:srgbClr val="F0A22E"/>
              </a:buClr>
              <a:buSzPct val="70000"/>
              <a:buFont typeface="Arial" panose="020B0604020202020204" pitchFamily="34" charset="0"/>
              <a:buNone/>
              <a:defRPr/>
            </a:pPr>
            <a:endParaRPr lang="en-US" sz="3000" dirty="0" smtClean="0">
              <a:solidFill>
                <a:srgbClr val="4E3B30"/>
              </a:solidFill>
              <a:latin typeface="Franklin Gothic Book"/>
            </a:endParaRP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292165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Not All Learning Outcomes Are Created </a:t>
            </a:r>
            <a:r>
              <a:rPr lang="en-US" dirty="0" smtClean="0">
                <a:solidFill>
                  <a:srgbClr val="8C0B42"/>
                </a:solidFill>
              </a:rPr>
              <a:t>Equal</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u="sng" dirty="0">
                <a:ea typeface="ＭＳ Ｐゴシック" panose="020B0600070205080204" pitchFamily="34" charset="-128"/>
              </a:rPr>
              <a:t>Compare these two:</a:t>
            </a:r>
          </a:p>
          <a:p>
            <a:pPr marL="0" indent="0" algn="ctr">
              <a:buNone/>
            </a:pPr>
            <a:r>
              <a:rPr lang="en-US" altLang="en-US" i="1" dirty="0">
                <a:ea typeface="ＭＳ Ｐゴシック" panose="020B0600070205080204" pitchFamily="34" charset="-128"/>
              </a:rPr>
              <a:t>Student employees will be exposed to the principles of risk management.</a:t>
            </a:r>
          </a:p>
          <a:p>
            <a:pPr marL="0" indent="0" algn="ctr">
              <a:buNone/>
            </a:pPr>
            <a:endParaRPr lang="en-US" altLang="en-US" i="1" dirty="0">
              <a:ea typeface="ＭＳ Ｐゴシック" panose="020B0600070205080204" pitchFamily="34" charset="-128"/>
            </a:endParaRPr>
          </a:p>
          <a:p>
            <a:pPr marL="0" indent="0" algn="ctr">
              <a:buNone/>
            </a:pPr>
            <a:r>
              <a:rPr lang="en-US" altLang="en-US" i="1" dirty="0">
                <a:ea typeface="ＭＳ Ｐゴシック" panose="020B0600070205080204" pitchFamily="34" charset="-128"/>
              </a:rPr>
              <a:t>At the completion of orientation week, Indoor Climbing Facility Staff will be able to verbally articulate the three layers of risk management without error.</a:t>
            </a:r>
          </a:p>
          <a:p>
            <a:endParaRPr lang="en-US" dirty="0"/>
          </a:p>
        </p:txBody>
      </p:sp>
    </p:spTree>
    <p:extLst>
      <p:ext uri="{BB962C8B-B14F-4D97-AF65-F5344CB8AC3E}">
        <p14:creationId xmlns:p14="http://schemas.microsoft.com/office/powerpoint/2010/main" val="3365829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Learning Outcomes </a:t>
            </a:r>
            <a:r>
              <a:rPr lang="en-US" dirty="0" smtClean="0">
                <a:solidFill>
                  <a:srgbClr val="8C0B42"/>
                </a:solidFill>
              </a:rPr>
              <a:t>Activity</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Content Placeholder 5"/>
          <p:cNvSpPr txBox="1">
            <a:spLocks/>
          </p:cNvSpPr>
          <p:nvPr/>
        </p:nvSpPr>
        <p:spPr>
          <a:xfrm>
            <a:off x="2517723" y="1545078"/>
            <a:ext cx="8979130" cy="3799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Learning Outcomes v. Program Outcomes:  A part of the journey to achieving goals is developing learning outcomes and program outcomes.  </a:t>
            </a:r>
          </a:p>
          <a:p>
            <a:pPr lvl="1"/>
            <a:r>
              <a:rPr lang="en-US" dirty="0" smtClean="0"/>
              <a:t>Learning Outcomes are what you hope the participants attending your program gain from their experience.  </a:t>
            </a:r>
          </a:p>
          <a:p>
            <a:pPr lvl="1"/>
            <a:r>
              <a:rPr lang="en-US" dirty="0" smtClean="0"/>
              <a:t>Program Outcomes are the end result you hope your program achieves or accomplishes. </a:t>
            </a:r>
          </a:p>
          <a:p>
            <a:r>
              <a:rPr lang="en-US" dirty="0" smtClean="0"/>
              <a:t> Activity:  As a group develop at least 3 learning outcomes and program outcomes for the scenario given on the sheet.  </a:t>
            </a:r>
          </a:p>
          <a:p>
            <a:endParaRPr lang="en-US" dirty="0"/>
          </a:p>
        </p:txBody>
      </p:sp>
      <p:pic>
        <p:nvPicPr>
          <p:cNvPr id="8" name="Picture 7"/>
          <p:cNvPicPr>
            <a:picLocks noChangeAspect="1"/>
          </p:cNvPicPr>
          <p:nvPr/>
        </p:nvPicPr>
        <p:blipFill>
          <a:blip r:embed="rId4"/>
          <a:stretch>
            <a:fillRect/>
          </a:stretch>
        </p:blipFill>
        <p:spPr>
          <a:xfrm>
            <a:off x="357973" y="1783188"/>
            <a:ext cx="2159750" cy="2883378"/>
          </a:xfrm>
          <a:prstGeom prst="rect">
            <a:avLst/>
          </a:prstGeom>
        </p:spPr>
      </p:pic>
    </p:spTree>
    <p:extLst>
      <p:ext uri="{BB962C8B-B14F-4D97-AF65-F5344CB8AC3E}">
        <p14:creationId xmlns:p14="http://schemas.microsoft.com/office/powerpoint/2010/main" val="379278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How do we do                                                  </a:t>
            </a:r>
            <a:r>
              <a:rPr lang="en-US" dirty="0" smtClean="0">
                <a:solidFill>
                  <a:srgbClr val="8C0B42"/>
                </a:solidFill>
              </a:rPr>
              <a:t>?</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pic>
        <p:nvPicPr>
          <p:cNvPr id="7" name="Picture 6" descr="Assessment - Handwriting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653" y="0"/>
            <a:ext cx="6371013" cy="4153593"/>
          </a:xfrm>
          <a:prstGeom prst="rect">
            <a:avLst/>
          </a:prstGeom>
        </p:spPr>
      </p:pic>
    </p:spTree>
    <p:extLst>
      <p:ext uri="{BB962C8B-B14F-4D97-AF65-F5344CB8AC3E}">
        <p14:creationId xmlns:p14="http://schemas.microsoft.com/office/powerpoint/2010/main" val="167375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Creating </a:t>
            </a:r>
            <a:r>
              <a:rPr lang="en-US" dirty="0" smtClean="0">
                <a:solidFill>
                  <a:srgbClr val="8C0B42"/>
                </a:solidFill>
              </a:rPr>
              <a:t>Assessments</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Content Placeholder 5"/>
          <p:cNvSpPr txBox="1">
            <a:spLocks/>
          </p:cNvSpPr>
          <p:nvPr/>
        </p:nvSpPr>
        <p:spPr>
          <a:xfrm>
            <a:off x="756459" y="1383957"/>
            <a:ext cx="11030988" cy="420219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smtClean="0">
                <a:solidFill>
                  <a:prstClr val="black"/>
                </a:solidFill>
              </a:rPr>
              <a:t>Planning your assessment needs to happen </a:t>
            </a:r>
            <a:r>
              <a:rPr lang="en-US" sz="3200" u="sng" smtClean="0">
                <a:solidFill>
                  <a:prstClr val="black"/>
                </a:solidFill>
              </a:rPr>
              <a:t>before</a:t>
            </a:r>
            <a:r>
              <a:rPr lang="en-US" sz="3200" smtClean="0">
                <a:solidFill>
                  <a:prstClr val="black"/>
                </a:solidFill>
              </a:rPr>
              <a:t> the program – not as an after-thought.</a:t>
            </a:r>
          </a:p>
          <a:p>
            <a:r>
              <a:rPr lang="en-US" sz="3200" smtClean="0">
                <a:solidFill>
                  <a:prstClr val="black"/>
                </a:solidFill>
              </a:rPr>
              <a:t>Assessing your program informs you if the learning outcomes were met and if the audience learned what you wanted them to learn. </a:t>
            </a:r>
          </a:p>
          <a:p>
            <a:r>
              <a:rPr lang="en-US" sz="3200" smtClean="0"/>
              <a:t>How we ask our questions makes a HUGE difference!</a:t>
            </a:r>
          </a:p>
          <a:p>
            <a:r>
              <a:rPr lang="en-US" sz="3200" smtClean="0">
                <a:solidFill>
                  <a:prstClr val="black"/>
                </a:solidFill>
              </a:rPr>
              <a:t>There are several factors to consider in deciding the type of assessment to conduct:</a:t>
            </a:r>
          </a:p>
          <a:p>
            <a:pPr lvl="1"/>
            <a:r>
              <a:rPr lang="en-US" sz="2800" smtClean="0">
                <a:solidFill>
                  <a:prstClr val="black"/>
                </a:solidFill>
              </a:rPr>
              <a:t>Survey types – pre- and post-tests, satisfaction, and experience outcomes</a:t>
            </a:r>
          </a:p>
          <a:p>
            <a:pPr lvl="1"/>
            <a:r>
              <a:rPr lang="en-US" sz="2800" smtClean="0">
                <a:solidFill>
                  <a:prstClr val="black"/>
                </a:solidFill>
              </a:rPr>
              <a:t>Electronic vs. paper – typically you’ll want to use the one that will give you the highest return rate</a:t>
            </a:r>
          </a:p>
          <a:p>
            <a:pPr lvl="1"/>
            <a:r>
              <a:rPr lang="en-US" sz="2800" smtClean="0">
                <a:solidFill>
                  <a:prstClr val="black"/>
                </a:solidFill>
              </a:rPr>
              <a:t>Observation – great way to learn about satisfaction or logistics…plan time to debrief as a staff afterwards!</a:t>
            </a:r>
          </a:p>
          <a:p>
            <a:endParaRPr lang="en-US" dirty="0"/>
          </a:p>
        </p:txBody>
      </p:sp>
    </p:spTree>
    <p:extLst>
      <p:ext uri="{BB962C8B-B14F-4D97-AF65-F5344CB8AC3E}">
        <p14:creationId xmlns:p14="http://schemas.microsoft.com/office/powerpoint/2010/main" val="123041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Types of Assessment</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378927"/>
            <a:ext cx="7911353"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altLang="en-US" dirty="0">
                <a:ea typeface="ＭＳ Ｐゴシック" panose="020B0600070205080204" pitchFamily="34" charset="-128"/>
              </a:rPr>
              <a:t>Participation Surveys</a:t>
            </a:r>
          </a:p>
          <a:p>
            <a:pPr marL="285750" indent="-285750"/>
            <a:r>
              <a:rPr lang="en-US" altLang="en-US" dirty="0">
                <a:ea typeface="ＭＳ Ｐゴシック" panose="020B0600070205080204" pitchFamily="34" charset="-128"/>
              </a:rPr>
              <a:t>Rubrics</a:t>
            </a:r>
          </a:p>
          <a:p>
            <a:pPr marL="285750" indent="-285750"/>
            <a:r>
              <a:rPr lang="en-US" altLang="en-US" dirty="0">
                <a:ea typeface="ＭＳ Ｐゴシック" panose="020B0600070205080204" pitchFamily="34" charset="-128"/>
              </a:rPr>
              <a:t>Learning Contracts</a:t>
            </a:r>
          </a:p>
          <a:p>
            <a:pPr marL="285750" indent="-285750"/>
            <a:r>
              <a:rPr lang="en-US" altLang="en-US" dirty="0">
                <a:ea typeface="ＭＳ Ｐゴシック" panose="020B0600070205080204" pitchFamily="34" charset="-128"/>
              </a:rPr>
              <a:t>Photography and reflection</a:t>
            </a:r>
          </a:p>
          <a:p>
            <a:pPr marL="285750" indent="-285750"/>
            <a:r>
              <a:rPr lang="en-US" altLang="en-US" dirty="0">
                <a:ea typeface="ＭＳ Ｐゴシック" panose="020B0600070205080204" pitchFamily="34" charset="-128"/>
              </a:rPr>
              <a:t>Observations with documentation</a:t>
            </a:r>
          </a:p>
          <a:p>
            <a:pPr marL="285750" indent="-285750"/>
            <a:r>
              <a:rPr lang="en-US" altLang="en-US" dirty="0">
                <a:ea typeface="ＭＳ Ｐゴシック" panose="020B0600070205080204" pitchFamily="34" charset="-128"/>
              </a:rPr>
              <a:t>Reflective conversations </a:t>
            </a:r>
          </a:p>
          <a:p>
            <a:pPr marL="285750" indent="-285750"/>
            <a:r>
              <a:rPr lang="en-US" altLang="en-US" dirty="0">
                <a:ea typeface="ＭＳ Ｐゴシック" panose="020B0600070205080204" pitchFamily="34" charset="-128"/>
              </a:rPr>
              <a:t>Reflective writing (“1 minute paper”)</a:t>
            </a:r>
          </a:p>
          <a:p>
            <a:pPr marL="285750" indent="-285750"/>
            <a:r>
              <a:rPr lang="en-US" altLang="en-US" dirty="0">
                <a:ea typeface="ＭＳ Ｐゴシック" panose="020B0600070205080204" pitchFamily="34" charset="-128"/>
              </a:rPr>
              <a:t>Participant Interviews</a:t>
            </a:r>
          </a:p>
          <a:p>
            <a:pPr marL="285750" indent="-285750"/>
            <a:r>
              <a:rPr lang="en-US" altLang="en-US" dirty="0">
                <a:ea typeface="ＭＳ Ｐゴシック" panose="020B0600070205080204" pitchFamily="34" charset="-128"/>
              </a:rPr>
              <a:t>Exit </a:t>
            </a:r>
            <a:r>
              <a:rPr lang="en-US" altLang="en-US" dirty="0" smtClean="0">
                <a:ea typeface="ＭＳ Ｐゴシック" panose="020B0600070205080204" pitchFamily="34" charset="-128"/>
              </a:rPr>
              <a:t>Interviews</a:t>
            </a:r>
            <a:endParaRPr lang="en-US" altLang="en-US" dirty="0">
              <a:ea typeface="ＭＳ Ｐゴシック" panose="020B0600070205080204" pitchFamily="34" charset="-128"/>
            </a:endParaRPr>
          </a:p>
        </p:txBody>
      </p:sp>
      <p:pic>
        <p:nvPicPr>
          <p:cNvPr id="7" name="Picture 2" descr="Options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b="7440"/>
          <a:stretch/>
        </p:blipFill>
        <p:spPr bwMode="auto">
          <a:xfrm>
            <a:off x="7222586" y="993618"/>
            <a:ext cx="4318085" cy="286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43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Challenges with Assessment</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TextBox 6"/>
          <p:cNvSpPr txBox="1"/>
          <p:nvPr/>
        </p:nvSpPr>
        <p:spPr>
          <a:xfrm>
            <a:off x="4036230" y="2223433"/>
            <a:ext cx="7818886" cy="2092881"/>
          </a:xfrm>
          <a:prstGeom prst="rect">
            <a:avLst/>
          </a:prstGeom>
          <a:noFill/>
        </p:spPr>
        <p:txBody>
          <a:bodyPr wrap="square" rtlCol="0">
            <a:spAutoFit/>
          </a:bodyPr>
          <a:lstStyle/>
          <a:p>
            <a:pPr>
              <a:defRPr/>
            </a:pPr>
            <a:r>
              <a:rPr lang="en-US" sz="2800" dirty="0"/>
              <a:t>You have to find the right tool for your </a:t>
            </a:r>
            <a:r>
              <a:rPr lang="en-US" sz="2800" dirty="0" smtClean="0"/>
              <a:t>group/event</a:t>
            </a:r>
            <a:endParaRPr lang="en-US" sz="2800" dirty="0"/>
          </a:p>
          <a:p>
            <a:pPr>
              <a:defRPr/>
            </a:pPr>
            <a:r>
              <a:rPr lang="en-US" sz="2800" dirty="0"/>
              <a:t> </a:t>
            </a:r>
          </a:p>
          <a:p>
            <a:pPr>
              <a:defRPr/>
            </a:pPr>
            <a:r>
              <a:rPr lang="en-US" sz="2800" dirty="0"/>
              <a:t>Work within the realm you are comfortable, don’t be afraid to try new tools</a:t>
            </a:r>
          </a:p>
          <a:p>
            <a:endParaRPr lang="en-US" dirty="0"/>
          </a:p>
        </p:txBody>
      </p:sp>
      <p:pic>
        <p:nvPicPr>
          <p:cNvPr id="8"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38200" y="1648541"/>
            <a:ext cx="2907434" cy="3618646"/>
          </a:xfrm>
          <a:prstGeom prst="rect">
            <a:avLst/>
          </a:prstGeom>
        </p:spPr>
      </p:pic>
    </p:spTree>
    <p:extLst>
      <p:ext uri="{BB962C8B-B14F-4D97-AF65-F5344CB8AC3E}">
        <p14:creationId xmlns:p14="http://schemas.microsoft.com/office/powerpoint/2010/main" val="2222180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altLang="en-US" dirty="0">
                <a:solidFill>
                  <a:srgbClr val="8C0B42"/>
                </a:solidFill>
                <a:ea typeface="ＭＳ Ｐゴシック" panose="020B0600070205080204" pitchFamily="34" charset="-128"/>
              </a:rPr>
              <a:t>Overcoming Obstacles – Discuss at your Table</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107281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altLang="en-US" dirty="0">
                <a:ea typeface="ＭＳ Ｐゴシック" panose="020B0600070205080204" pitchFamily="34" charset="-128"/>
              </a:rPr>
              <a:t>Answer these questions:</a:t>
            </a:r>
          </a:p>
          <a:p>
            <a:pPr marL="742950" lvl="1" indent="-285750"/>
            <a:r>
              <a:rPr lang="en-US" altLang="en-US" sz="2800" dirty="0">
                <a:ea typeface="ＭＳ Ｐゴシック" panose="020B0600070205080204" pitchFamily="34" charset="-128"/>
              </a:rPr>
              <a:t>What are the potential challenges with assessment?</a:t>
            </a:r>
          </a:p>
          <a:p>
            <a:pPr marL="742950" lvl="1" indent="-285750"/>
            <a:r>
              <a:rPr lang="en-US" altLang="en-US" sz="2800" dirty="0">
                <a:ea typeface="ＭＳ Ｐゴシック" panose="020B0600070205080204" pitchFamily="34" charset="-128"/>
              </a:rPr>
              <a:t>What are some intentional ways to overcome these challenges?</a:t>
            </a:r>
          </a:p>
          <a:p>
            <a:pPr marL="1200150" lvl="2" indent="-285750"/>
            <a:r>
              <a:rPr lang="en-US" altLang="en-US" sz="2800" dirty="0">
                <a:ea typeface="ＭＳ Ｐゴシック" panose="020B0600070205080204" pitchFamily="34" charset="-128"/>
              </a:rPr>
              <a:t>Give three suggestions/examples of building assessment and/or reflective questions into your work over the course of a year.</a:t>
            </a:r>
          </a:p>
          <a:p>
            <a:pPr lvl="2"/>
            <a:endParaRPr lang="en-US" altLang="en-US" sz="2800" dirty="0">
              <a:ea typeface="ＭＳ Ｐゴシック" panose="020B0600070205080204" pitchFamily="34" charset="-128"/>
            </a:endParaRPr>
          </a:p>
          <a:p>
            <a:pPr marL="285750" indent="-285750"/>
            <a:r>
              <a:rPr lang="en-US" altLang="en-US" dirty="0">
                <a:ea typeface="ＭＳ Ｐゴシック" panose="020B0600070205080204" pitchFamily="34" charset="-128"/>
              </a:rPr>
              <a:t>Report out to the group at large</a:t>
            </a:r>
          </a:p>
          <a:p>
            <a:pPr marL="285750" indent="-285750"/>
            <a:endParaRPr lang="en-US" dirty="0"/>
          </a:p>
        </p:txBody>
      </p:sp>
    </p:spTree>
    <p:extLst>
      <p:ext uri="{BB962C8B-B14F-4D97-AF65-F5344CB8AC3E}">
        <p14:creationId xmlns:p14="http://schemas.microsoft.com/office/powerpoint/2010/main" val="3726814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altLang="en-US" dirty="0">
                <a:solidFill>
                  <a:srgbClr val="8C0B42"/>
                </a:solidFill>
                <a:ea typeface="ＭＳ Ｐゴシック" panose="020B0600070205080204" pitchFamily="34" charset="-128"/>
              </a:rPr>
              <a:t>Overcoming Barriers to </a:t>
            </a:r>
            <a:r>
              <a:rPr lang="en-US" dirty="0">
                <a:solidFill>
                  <a:srgbClr val="8C0B42"/>
                </a:solidFill>
              </a:rPr>
              <a:t>Assessment</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10696074" cy="23217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dirty="0">
                <a:ea typeface="ＭＳ Ｐゴシック" panose="020B0600070205080204" pitchFamily="34" charset="-128"/>
              </a:rPr>
              <a:t>Work with a core group of people committed to assessment</a:t>
            </a:r>
          </a:p>
          <a:p>
            <a:pPr marL="457200" indent="-457200"/>
            <a:r>
              <a:rPr lang="en-US" altLang="en-US" dirty="0">
                <a:ea typeface="ＭＳ Ｐゴシック" panose="020B0600070205080204" pitchFamily="34" charset="-128"/>
              </a:rPr>
              <a:t>Focus on the contributing to the institutional direction</a:t>
            </a:r>
          </a:p>
          <a:p>
            <a:pPr marL="457200" indent="-457200"/>
            <a:r>
              <a:rPr lang="en-US" altLang="en-US" dirty="0">
                <a:ea typeface="ＭＳ Ｐゴシック" panose="020B0600070205080204" pitchFamily="34" charset="-128"/>
              </a:rPr>
              <a:t>Do what you can when you can</a:t>
            </a:r>
          </a:p>
          <a:p>
            <a:pPr marL="457200" indent="-457200"/>
            <a:r>
              <a:rPr lang="en-US" altLang="en-US" dirty="0">
                <a:ea typeface="ＭＳ Ｐゴシック" panose="020B0600070205080204" pitchFamily="34" charset="-128"/>
              </a:rPr>
              <a:t>Just Do It!</a:t>
            </a:r>
          </a:p>
          <a:p>
            <a:endParaRPr lang="en-US"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9043" y="4018060"/>
            <a:ext cx="3476105" cy="125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707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sessment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493" y="0"/>
            <a:ext cx="6371013" cy="4153593"/>
          </a:xfrm>
          <a:prstGeom prst="rect">
            <a:avLst/>
          </a:prstGeom>
        </p:spPr>
      </p:pic>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After the </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468" y="5344955"/>
            <a:ext cx="1390236" cy="1390236"/>
          </a:xfrm>
        </p:spPr>
      </p:pic>
    </p:spTree>
    <p:extLst>
      <p:ext uri="{BB962C8B-B14F-4D97-AF65-F5344CB8AC3E}">
        <p14:creationId xmlns:p14="http://schemas.microsoft.com/office/powerpoint/2010/main" val="369942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p:txBody>
          <a:bodyPr/>
          <a:lstStyle/>
          <a:p>
            <a:r>
              <a:rPr lang="en-US" b="1" dirty="0">
                <a:solidFill>
                  <a:srgbClr val="8C0B42"/>
                </a:solidFill>
              </a:rPr>
              <a:t>Assessment &amp; Evaluation in Student Success</a:t>
            </a:r>
          </a:p>
        </p:txBody>
      </p:sp>
      <p:sp>
        <p:nvSpPr>
          <p:cNvPr id="3" name="Content Placeholder 2">
            <a:extLst>
              <a:ext uri="{FF2B5EF4-FFF2-40B4-BE49-F238E27FC236}">
                <a16:creationId xmlns:a16="http://schemas.microsoft.com/office/drawing/2014/main" id="{1D77E35A-EEF9-6D52-F3DF-8C26719CE878}"/>
              </a:ext>
            </a:extLst>
          </p:cNvPr>
          <p:cNvSpPr>
            <a:spLocks noGrp="1"/>
          </p:cNvSpPr>
          <p:nvPr>
            <p:ph idx="1"/>
          </p:nvPr>
        </p:nvSpPr>
        <p:spPr>
          <a:xfrm>
            <a:off x="838200" y="1987719"/>
            <a:ext cx="10515600" cy="2882562"/>
          </a:xfrm>
        </p:spPr>
        <p:txBody>
          <a:bodyPr/>
          <a:lstStyle/>
          <a:p>
            <a:pPr marL="0" indent="0" algn="ctr">
              <a:buNone/>
            </a:pPr>
            <a:r>
              <a:rPr lang="en-US" b="1" dirty="0"/>
              <a:t>How should students benefit from participating in </a:t>
            </a:r>
            <a:br>
              <a:rPr lang="en-US" b="1" dirty="0"/>
            </a:br>
            <a:r>
              <a:rPr lang="en-US" b="1" dirty="0"/>
              <a:t>our programs and services? </a:t>
            </a:r>
          </a:p>
          <a:p>
            <a:pPr marL="0" indent="0" algn="ctr">
              <a:buNone/>
            </a:pPr>
            <a:endParaRPr lang="en-US" dirty="0"/>
          </a:p>
          <a:p>
            <a:pPr marL="0" indent="0" algn="ctr">
              <a:buNone/>
            </a:pPr>
            <a:r>
              <a:rPr lang="en-US" b="1" dirty="0"/>
              <a:t>How do we know if we are successful?</a:t>
            </a:r>
            <a:endParaRPr lang="en-US" dirty="0"/>
          </a:p>
          <a:p>
            <a:endParaRPr lang="en-US" dirty="0"/>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33339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pic>
        <p:nvPicPr>
          <p:cNvPr id="7" name="Picture 6" descr="Dusty books | Matt Brown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400" y="656705"/>
            <a:ext cx="7143109" cy="4752529"/>
          </a:xfrm>
          <a:prstGeom prst="rect">
            <a:avLst/>
          </a:prstGeom>
        </p:spPr>
      </p:pic>
    </p:spTree>
    <p:extLst>
      <p:ext uri="{BB962C8B-B14F-4D97-AF65-F5344CB8AC3E}">
        <p14:creationId xmlns:p14="http://schemas.microsoft.com/office/powerpoint/2010/main" val="3453948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altLang="en-US" dirty="0">
                <a:solidFill>
                  <a:srgbClr val="8C0B42"/>
                </a:solidFill>
                <a:ea typeface="ＭＳ Ｐゴシック" panose="020B0600070205080204" pitchFamily="34" charset="-128"/>
              </a:rPr>
              <a:t>Review </a:t>
            </a:r>
            <a:r>
              <a:rPr lang="en-US" dirty="0">
                <a:solidFill>
                  <a:srgbClr val="8C0B42"/>
                </a:solidFill>
              </a:rPr>
              <a:t>Assessment Results</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1" y="1688735"/>
            <a:ext cx="80318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solidFill>
                  <a:prstClr val="black"/>
                </a:solidFill>
              </a:rPr>
              <a:t>Get an initial sense of the results by glancing at them</a:t>
            </a:r>
          </a:p>
          <a:p>
            <a:pPr marL="342900" indent="-342900"/>
            <a:r>
              <a:rPr lang="en-US" sz="2400" dirty="0">
                <a:solidFill>
                  <a:prstClr val="black"/>
                </a:solidFill>
              </a:rPr>
              <a:t>Run analysis and  look at what they are telling you</a:t>
            </a:r>
          </a:p>
          <a:p>
            <a:pPr marL="342900" indent="-342900"/>
            <a:r>
              <a:rPr lang="en-US" sz="2400" dirty="0">
                <a:solidFill>
                  <a:prstClr val="black"/>
                </a:solidFill>
              </a:rPr>
              <a:t>Look at the strengths and areas for improvement</a:t>
            </a:r>
          </a:p>
          <a:p>
            <a:pPr marL="342900" indent="-342900"/>
            <a:r>
              <a:rPr lang="en-US" sz="2400" dirty="0">
                <a:solidFill>
                  <a:prstClr val="black"/>
                </a:solidFill>
              </a:rPr>
              <a:t>Look at the results and how can you use that feedback immediately with future programs and events (even on different topics)</a:t>
            </a:r>
          </a:p>
          <a:p>
            <a:pPr marL="342900" indent="-342900"/>
            <a:r>
              <a:rPr lang="en-US" sz="2400" dirty="0">
                <a:solidFill>
                  <a:prstClr val="black"/>
                </a:solidFill>
              </a:rPr>
              <a:t>Look at if your learning outcomes were met…if not, you may need to revisit the topics with the audience</a:t>
            </a:r>
          </a:p>
          <a:p>
            <a:pPr marL="342900" indent="-342900"/>
            <a:r>
              <a:rPr lang="en-US" sz="2400" dirty="0">
                <a:solidFill>
                  <a:prstClr val="black"/>
                </a:solidFill>
              </a:rPr>
              <a:t>What did you personally learn through this process?</a:t>
            </a:r>
            <a:endParaRPr lang="en-US" sz="2400" dirty="0">
              <a:solidFill>
                <a:prstClr val="black"/>
              </a:solidFill>
            </a:endParaRPr>
          </a:p>
        </p:txBody>
      </p:sp>
      <p:pic>
        <p:nvPicPr>
          <p:cNvPr id="7" name="Picture 6" descr="Mendelson-Melendez Productions, Page 2 | BCD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696" y="689748"/>
            <a:ext cx="2222500" cy="3822700"/>
          </a:xfrm>
          <a:prstGeom prst="rect">
            <a:avLst/>
          </a:prstGeom>
        </p:spPr>
      </p:pic>
    </p:spTree>
    <p:extLst>
      <p:ext uri="{BB962C8B-B14F-4D97-AF65-F5344CB8AC3E}">
        <p14:creationId xmlns:p14="http://schemas.microsoft.com/office/powerpoint/2010/main" val="332229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7" name="Title 3">
            <a:extLst>
              <a:ext uri="{FF2B5EF4-FFF2-40B4-BE49-F238E27FC236}">
                <a16:creationId xmlns:a16="http://schemas.microsoft.com/office/drawing/2014/main" id="{F51F05FB-68E1-2C4E-A627-67E8635E18DE}"/>
              </a:ext>
            </a:extLst>
          </p:cNvPr>
          <p:cNvSpPr>
            <a:spLocks noGrp="1"/>
          </p:cNvSpPr>
          <p:nvPr>
            <p:ph type="title"/>
          </p:nvPr>
        </p:nvSpPr>
        <p:spPr>
          <a:xfrm>
            <a:off x="838200" y="365125"/>
            <a:ext cx="10515600" cy="1325563"/>
          </a:xfrm>
        </p:spPr>
        <p:txBody>
          <a:bodyPr/>
          <a:lstStyle/>
          <a:p>
            <a:r>
              <a:rPr lang="en-US" dirty="0" smtClean="0">
                <a:solidFill>
                  <a:srgbClr val="8C0B42"/>
                </a:solidFill>
              </a:rPr>
              <a:t>Success is not measured by what one brings, but rather by what one leaves. - Unknown</a:t>
            </a:r>
            <a:endParaRPr lang="en-US" dirty="0">
              <a:solidFill>
                <a:srgbClr val="8C0B42"/>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842" y="2184321"/>
            <a:ext cx="4743450" cy="2667000"/>
          </a:xfrm>
          <a:prstGeom prst="rect">
            <a:avLst/>
          </a:prstGeom>
        </p:spPr>
      </p:pic>
      <p:sp>
        <p:nvSpPr>
          <p:cNvPr id="9" name="TextBox 8"/>
          <p:cNvSpPr txBox="1"/>
          <p:nvPr/>
        </p:nvSpPr>
        <p:spPr>
          <a:xfrm>
            <a:off x="4057135" y="5129134"/>
            <a:ext cx="4077729" cy="461665"/>
          </a:xfrm>
          <a:prstGeom prst="rect">
            <a:avLst/>
          </a:prstGeom>
          <a:noFill/>
        </p:spPr>
        <p:txBody>
          <a:bodyPr wrap="square" rtlCol="0">
            <a:spAutoFit/>
          </a:bodyPr>
          <a:lstStyle/>
          <a:p>
            <a:pPr algn="ctr"/>
            <a:r>
              <a:rPr lang="en-US" sz="2400" dirty="0" smtClean="0"/>
              <a:t>Time for a break </a:t>
            </a:r>
            <a:r>
              <a:rPr lang="en-US" sz="2400" dirty="0" smtClean="0">
                <a:sym typeface="Wingdings" panose="05000000000000000000" pitchFamily="2" charset="2"/>
              </a:rPr>
              <a:t></a:t>
            </a:r>
            <a:endParaRPr lang="en-US" sz="2400" dirty="0"/>
          </a:p>
        </p:txBody>
      </p:sp>
    </p:spTree>
    <p:extLst>
      <p:ext uri="{BB962C8B-B14F-4D97-AF65-F5344CB8AC3E}">
        <p14:creationId xmlns:p14="http://schemas.microsoft.com/office/powerpoint/2010/main" val="445403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building&#10;&#10;Description automatically generated">
            <a:extLst>
              <a:ext uri="{FF2B5EF4-FFF2-40B4-BE49-F238E27FC236}">
                <a16:creationId xmlns:a16="http://schemas.microsoft.com/office/drawing/2014/main" id="{4F0F62C4-9F89-4F20-EA59-BE4A4278D71B}"/>
              </a:ext>
            </a:extLst>
          </p:cNvPr>
          <p:cNvPicPr>
            <a:picLocks noChangeAspect="1"/>
          </p:cNvPicPr>
          <p:nvPr/>
        </p:nvPicPr>
        <p:blipFill rotWithShape="1">
          <a:blip r:embed="rId2">
            <a:extLst>
              <a:ext uri="{28A0092B-C50C-407E-A947-70E740481C1C}">
                <a14:useLocalDpi xmlns:a14="http://schemas.microsoft.com/office/drawing/2010/main" val="0"/>
              </a:ext>
            </a:extLst>
          </a:blip>
          <a:srcRect t="11028" b="4386"/>
          <a:stretch/>
        </p:blipFill>
        <p:spPr>
          <a:xfrm>
            <a:off x="-3047" y="10"/>
            <a:ext cx="12191999" cy="6857990"/>
          </a:xfrm>
          <a:prstGeom prst="rect">
            <a:avLst/>
          </a:prstGeom>
        </p:spPr>
      </p:pic>
      <p:sp>
        <p:nvSpPr>
          <p:cNvPr id="8" name="Rectangle 7">
            <a:extLst>
              <a:ext uri="{FF2B5EF4-FFF2-40B4-BE49-F238E27FC236}">
                <a16:creationId xmlns:a16="http://schemas.microsoft.com/office/drawing/2014/main" id="{77A68D37-6F1E-7A51-FC69-E10BF150F2F6}"/>
              </a:ext>
            </a:extLst>
          </p:cNvPr>
          <p:cNvSpPr/>
          <p:nvPr/>
        </p:nvSpPr>
        <p:spPr>
          <a:xfrm>
            <a:off x="745252" y="533359"/>
            <a:ext cx="10695397" cy="570215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980A4140-8894-37B3-3A18-16373E6E35BA}"/>
              </a:ext>
            </a:extLst>
          </p:cNvPr>
          <p:cNvSpPr>
            <a:spLocks noGrp="1"/>
          </p:cNvSpPr>
          <p:nvPr>
            <p:ph type="ctrTitle"/>
          </p:nvPr>
        </p:nvSpPr>
        <p:spPr>
          <a:xfrm>
            <a:off x="946482" y="2839069"/>
            <a:ext cx="10282989" cy="1001496"/>
          </a:xfrm>
        </p:spPr>
        <p:txBody>
          <a:bodyPr>
            <a:normAutofit/>
          </a:bodyPr>
          <a:lstStyle/>
          <a:p>
            <a:r>
              <a:rPr lang="en-US" sz="4800" b="1" dirty="0">
                <a:solidFill>
                  <a:srgbClr val="8C0B42"/>
                </a:solidFill>
              </a:rPr>
              <a:t>Assessment, Accountability, Accreditation</a:t>
            </a:r>
            <a:endParaRPr lang="en-US" sz="4800" dirty="0"/>
          </a:p>
        </p:txBody>
      </p:sp>
      <p:sp>
        <p:nvSpPr>
          <p:cNvPr id="16" name="Subtitle 3">
            <a:extLst>
              <a:ext uri="{FF2B5EF4-FFF2-40B4-BE49-F238E27FC236}">
                <a16:creationId xmlns:a16="http://schemas.microsoft.com/office/drawing/2014/main" id="{D0A7A066-240C-FD88-0A9B-131CA809C516}"/>
              </a:ext>
            </a:extLst>
          </p:cNvPr>
          <p:cNvSpPr>
            <a:spLocks noGrp="1"/>
          </p:cNvSpPr>
          <p:nvPr>
            <p:ph type="subTitle" idx="1"/>
          </p:nvPr>
        </p:nvSpPr>
        <p:spPr>
          <a:xfrm>
            <a:off x="2213809" y="3942378"/>
            <a:ext cx="7748337" cy="1189830"/>
          </a:xfrm>
        </p:spPr>
        <p:txBody>
          <a:bodyPr>
            <a:noAutofit/>
          </a:bodyPr>
          <a:lstStyle/>
          <a:p>
            <a:r>
              <a:rPr lang="en-US" dirty="0"/>
              <a:t>Shelly Stovall</a:t>
            </a:r>
          </a:p>
          <a:p>
            <a:r>
              <a:rPr lang="en-US" dirty="0"/>
              <a:t>Associate Provost, Program Development &amp; Accreditation</a:t>
            </a:r>
            <a:endParaRPr lang="en-US" dirty="0"/>
          </a:p>
        </p:txBody>
      </p:sp>
      <p:pic>
        <p:nvPicPr>
          <p:cNvPr id="20" name="Content Placeholder 5" descr="Diagram, arrow&#10;&#10;Description automatically generated">
            <a:extLst>
              <a:ext uri="{FF2B5EF4-FFF2-40B4-BE49-F238E27FC236}">
                <a16:creationId xmlns:a16="http://schemas.microsoft.com/office/drawing/2014/main" id="{9511F13B-7148-A839-75C1-EFA1082CE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853" y="663133"/>
            <a:ext cx="2292194" cy="2292194"/>
          </a:xfrm>
          <a:prstGeom prst="rect">
            <a:avLst/>
          </a:prstGeom>
        </p:spPr>
      </p:pic>
    </p:spTree>
    <p:extLst>
      <p:ext uri="{BB962C8B-B14F-4D97-AF65-F5344CB8AC3E}">
        <p14:creationId xmlns:p14="http://schemas.microsoft.com/office/powerpoint/2010/main" val="925810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a:xfrm>
            <a:off x="838200" y="1245694"/>
            <a:ext cx="10515600" cy="3022651"/>
          </a:xfrm>
        </p:spPr>
        <p:txBody>
          <a:bodyPr>
            <a:normAutofit/>
          </a:bodyPr>
          <a:lstStyle/>
          <a:p>
            <a:pPr algn="ctr"/>
            <a:r>
              <a:rPr lang="en-US" b="1" dirty="0">
                <a:solidFill>
                  <a:srgbClr val="8C0B42"/>
                </a:solidFill>
              </a:rPr>
              <a:t>Inventory:</a:t>
            </a:r>
            <a:br>
              <a:rPr lang="en-US" b="1" dirty="0">
                <a:solidFill>
                  <a:srgbClr val="8C0B42"/>
                </a:solidFill>
              </a:rPr>
            </a:br>
            <a:r>
              <a:rPr lang="en-US" b="1" dirty="0">
                <a:solidFill>
                  <a:srgbClr val="8C0B42"/>
                </a:solidFill>
              </a:rPr>
              <a:t> </a:t>
            </a:r>
            <a:br>
              <a:rPr lang="en-US" b="1" dirty="0">
                <a:solidFill>
                  <a:srgbClr val="8C0B42"/>
                </a:solidFill>
              </a:rPr>
            </a:br>
            <a:r>
              <a:rPr lang="en-US" b="1" dirty="0">
                <a:solidFill>
                  <a:srgbClr val="8C0B42"/>
                </a:solidFill>
              </a:rPr>
              <a:t>Where are we now, OR </a:t>
            </a:r>
            <a:br>
              <a:rPr lang="en-US" b="1" dirty="0">
                <a:solidFill>
                  <a:srgbClr val="8C0B42"/>
                </a:solidFill>
              </a:rPr>
            </a:br>
            <a:r>
              <a:rPr lang="en-US" b="1" dirty="0">
                <a:solidFill>
                  <a:srgbClr val="8C0B42"/>
                </a:solidFill>
              </a:rPr>
              <a:t>how do we start?</a:t>
            </a:r>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4000188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a:xfrm>
            <a:off x="838200" y="290079"/>
            <a:ext cx="10515600" cy="1325563"/>
          </a:xfrm>
        </p:spPr>
        <p:txBody>
          <a:bodyPr/>
          <a:lstStyle/>
          <a:p>
            <a:r>
              <a:rPr lang="en-US" b="1" dirty="0">
                <a:solidFill>
                  <a:srgbClr val="8C0B42"/>
                </a:solidFill>
              </a:rPr>
              <a:t>Inventory</a:t>
            </a:r>
          </a:p>
        </p:txBody>
      </p:sp>
      <p:pic>
        <p:nvPicPr>
          <p:cNvPr id="8" name="Content Placeholder 7">
            <a:extLst>
              <a:ext uri="{FF2B5EF4-FFF2-40B4-BE49-F238E27FC236}">
                <a16:creationId xmlns:a16="http://schemas.microsoft.com/office/drawing/2014/main" id="{C124A89B-7B15-A848-AEE7-E79D1E9649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7080" y="537442"/>
            <a:ext cx="7650825" cy="5502631"/>
          </a:xfrm>
        </p:spPr>
      </p:pic>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3516643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a:xfrm>
            <a:off x="838200" y="290079"/>
            <a:ext cx="10515600" cy="1325563"/>
          </a:xfrm>
        </p:spPr>
        <p:txBody>
          <a:bodyPr/>
          <a:lstStyle/>
          <a:p>
            <a:r>
              <a:rPr lang="en-US" b="1" dirty="0">
                <a:solidFill>
                  <a:srgbClr val="8C0B42"/>
                </a:solidFill>
              </a:rPr>
              <a:t>Inventory</a:t>
            </a:r>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pic>
        <p:nvPicPr>
          <p:cNvPr id="9" name="Content Placeholder 8">
            <a:extLst>
              <a:ext uri="{FF2B5EF4-FFF2-40B4-BE49-F238E27FC236}">
                <a16:creationId xmlns:a16="http://schemas.microsoft.com/office/drawing/2014/main" id="{0461B9C0-5A59-174D-8376-087D18913E7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45223" y="660213"/>
            <a:ext cx="8557719" cy="4735271"/>
          </a:xfrm>
        </p:spPr>
      </p:pic>
    </p:spTree>
    <p:extLst>
      <p:ext uri="{BB962C8B-B14F-4D97-AF65-F5344CB8AC3E}">
        <p14:creationId xmlns:p14="http://schemas.microsoft.com/office/powerpoint/2010/main" val="910008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p:txBody>
          <a:bodyPr/>
          <a:lstStyle/>
          <a:p>
            <a:r>
              <a:rPr lang="en-US" b="1" dirty="0">
                <a:solidFill>
                  <a:srgbClr val="8C0B42"/>
                </a:solidFill>
              </a:rPr>
              <a:t>Inventory</a:t>
            </a:r>
          </a:p>
        </p:txBody>
      </p:sp>
      <p:sp>
        <p:nvSpPr>
          <p:cNvPr id="3" name="Content Placeholder 2">
            <a:extLst>
              <a:ext uri="{FF2B5EF4-FFF2-40B4-BE49-F238E27FC236}">
                <a16:creationId xmlns:a16="http://schemas.microsoft.com/office/drawing/2014/main" id="{1D77E35A-EEF9-6D52-F3DF-8C26719CE878}"/>
              </a:ext>
            </a:extLst>
          </p:cNvPr>
          <p:cNvSpPr>
            <a:spLocks noGrp="1"/>
          </p:cNvSpPr>
          <p:nvPr>
            <p:ph idx="1"/>
          </p:nvPr>
        </p:nvSpPr>
        <p:spPr>
          <a:xfrm>
            <a:off x="1553172" y="1565926"/>
            <a:ext cx="9800628" cy="4351338"/>
          </a:xfrm>
        </p:spPr>
        <p:txBody>
          <a:bodyPr>
            <a:normAutofit/>
          </a:bodyPr>
          <a:lstStyle/>
          <a:p>
            <a:pPr marL="0" indent="0">
              <a:buNone/>
            </a:pPr>
            <a:r>
              <a:rPr lang="en-US" dirty="0"/>
              <a:t>How do we meet goals?</a:t>
            </a:r>
          </a:p>
          <a:p>
            <a:pPr marL="971550" lvl="1" indent="-514350">
              <a:buFont typeface="+mj-lt"/>
              <a:buAutoNum type="arabicPeriod"/>
            </a:pPr>
            <a:r>
              <a:rPr lang="en-US" dirty="0"/>
              <a:t>Feedback on curriculum map</a:t>
            </a:r>
          </a:p>
          <a:p>
            <a:pPr marL="971550" lvl="1" indent="-514350">
              <a:buFont typeface="+mj-lt"/>
              <a:buAutoNum type="arabicPeriod"/>
            </a:pPr>
            <a:r>
              <a:rPr lang="en-US" dirty="0"/>
              <a:t>What are you measuring now?</a:t>
            </a:r>
          </a:p>
          <a:p>
            <a:pPr marL="971550" lvl="1" indent="-514350">
              <a:buFont typeface="+mj-lt"/>
              <a:buAutoNum type="arabicPeriod"/>
            </a:pPr>
            <a:r>
              <a:rPr lang="en-US" dirty="0"/>
              <a:t>What can you start to measure?</a:t>
            </a:r>
          </a:p>
          <a:p>
            <a:pPr marL="971550" lvl="1" indent="-514350">
              <a:buFont typeface="+mj-lt"/>
              <a:buAutoNum type="arabicPeriod"/>
            </a:pPr>
            <a:endParaRPr lang="en-US" dirty="0"/>
          </a:p>
          <a:p>
            <a:pPr marL="0" indent="0">
              <a:buNone/>
            </a:pPr>
            <a:r>
              <a:rPr lang="en-US" dirty="0"/>
              <a:t>Groups of 3–4 people</a:t>
            </a:r>
          </a:p>
          <a:p>
            <a:pPr lvl="1"/>
            <a:r>
              <a:rPr lang="en-US" dirty="0"/>
              <a:t>Make notes on post-its for each question (1–3)</a:t>
            </a:r>
          </a:p>
          <a:p>
            <a:pPr lvl="1"/>
            <a:r>
              <a:rPr lang="en-US" dirty="0"/>
              <a:t>Report out and posting the post-its</a:t>
            </a:r>
            <a:br>
              <a:rPr lang="en-US" dirty="0"/>
            </a:br>
            <a:endParaRPr lang="en-US" dirty="0"/>
          </a:p>
          <a:p>
            <a:pPr marL="0" indent="0">
              <a:buNone/>
            </a:pPr>
            <a:r>
              <a:rPr lang="en-US" dirty="0"/>
              <a:t>Timing</a:t>
            </a:r>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5778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p:txBody>
          <a:bodyPr/>
          <a:lstStyle/>
          <a:p>
            <a:r>
              <a:rPr lang="en-US" b="1" dirty="0">
                <a:solidFill>
                  <a:srgbClr val="8C0B42"/>
                </a:solidFill>
              </a:rPr>
              <a:t>Reporting</a:t>
            </a:r>
          </a:p>
        </p:txBody>
      </p:sp>
      <p:sp>
        <p:nvSpPr>
          <p:cNvPr id="3" name="Content Placeholder 2">
            <a:extLst>
              <a:ext uri="{FF2B5EF4-FFF2-40B4-BE49-F238E27FC236}">
                <a16:creationId xmlns:a16="http://schemas.microsoft.com/office/drawing/2014/main" id="{1D77E35A-EEF9-6D52-F3DF-8C26719CE878}"/>
              </a:ext>
            </a:extLst>
          </p:cNvPr>
          <p:cNvSpPr>
            <a:spLocks noGrp="1"/>
          </p:cNvSpPr>
          <p:nvPr>
            <p:ph idx="1"/>
          </p:nvPr>
        </p:nvSpPr>
        <p:spPr>
          <a:xfrm>
            <a:off x="838200" y="1565926"/>
            <a:ext cx="10515600" cy="4351338"/>
          </a:xfrm>
        </p:spPr>
        <p:txBody>
          <a:bodyPr/>
          <a:lstStyle/>
          <a:p>
            <a:pPr marL="0" indent="0">
              <a:buNone/>
            </a:pPr>
            <a:r>
              <a:rPr lang="en-US" dirty="0"/>
              <a:t>Crimson Connection</a:t>
            </a:r>
          </a:p>
          <a:p>
            <a:pPr marL="0" indent="0">
              <a:buNone/>
            </a:pPr>
            <a:endParaRPr lang="en-US" dirty="0"/>
          </a:p>
          <a:p>
            <a:pPr marL="0" indent="0">
              <a:buNone/>
            </a:pPr>
            <a:r>
              <a:rPr lang="en-US" dirty="0"/>
              <a:t>Reporting feedback, Groups of 3–4 people</a:t>
            </a:r>
          </a:p>
          <a:p>
            <a:pPr lvl="1"/>
            <a:r>
              <a:rPr lang="en-US" dirty="0"/>
              <a:t>Make notes on post-its for planning and results report</a:t>
            </a:r>
          </a:p>
          <a:p>
            <a:pPr lvl="2"/>
            <a:r>
              <a:rPr lang="en-US" dirty="0"/>
              <a:t>Cycle: July 1 to June 30</a:t>
            </a:r>
          </a:p>
          <a:p>
            <a:pPr lvl="2"/>
            <a:r>
              <a:rPr lang="en-US" dirty="0"/>
              <a:t>Due dates</a:t>
            </a:r>
          </a:p>
          <a:p>
            <a:pPr lvl="1"/>
            <a:r>
              <a:rPr lang="en-US" dirty="0"/>
              <a:t>Report out and posting the post-its</a:t>
            </a:r>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1091377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a:xfrm>
            <a:off x="283724" y="253225"/>
            <a:ext cx="8342116" cy="1038935"/>
          </a:xfrm>
        </p:spPr>
        <p:txBody>
          <a:bodyPr>
            <a:normAutofit/>
          </a:bodyPr>
          <a:lstStyle/>
          <a:p>
            <a:pPr algn="ctr"/>
            <a:r>
              <a:rPr lang="en-US" b="1" dirty="0">
                <a:solidFill>
                  <a:srgbClr val="8C0B42"/>
                </a:solidFill>
              </a:rPr>
              <a:t>Needs Assessment: Where and how?</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pic>
        <p:nvPicPr>
          <p:cNvPr id="9" name="Picture 8" descr="A picture containing text, plate, tableware, dishware&#10;&#10;Description automatically generated">
            <a:extLst>
              <a:ext uri="{FF2B5EF4-FFF2-40B4-BE49-F238E27FC236}">
                <a16:creationId xmlns:a16="http://schemas.microsoft.com/office/drawing/2014/main" id="{CB93119A-54E1-2783-61AB-2BD9FFA01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796" y="1047012"/>
            <a:ext cx="4175688" cy="4216546"/>
          </a:xfrm>
          <a:prstGeom prst="rect">
            <a:avLst/>
          </a:prstGeom>
        </p:spPr>
      </p:pic>
      <p:sp>
        <p:nvSpPr>
          <p:cNvPr id="7" name="TextBox 6">
            <a:extLst>
              <a:ext uri="{FF2B5EF4-FFF2-40B4-BE49-F238E27FC236}">
                <a16:creationId xmlns:a16="http://schemas.microsoft.com/office/drawing/2014/main" id="{A8C6E267-B2DF-8F44-A3A2-D38863082C8F}"/>
              </a:ext>
            </a:extLst>
          </p:cNvPr>
          <p:cNvSpPr txBox="1"/>
          <p:nvPr/>
        </p:nvSpPr>
        <p:spPr>
          <a:xfrm>
            <a:off x="400706" y="2221445"/>
            <a:ext cx="5857853" cy="2031325"/>
          </a:xfrm>
          <a:prstGeom prst="rect">
            <a:avLst/>
          </a:prstGeom>
          <a:noFill/>
        </p:spPr>
        <p:txBody>
          <a:bodyPr wrap="square" rtlCol="0">
            <a:spAutoFit/>
          </a:bodyPr>
          <a:lstStyle/>
          <a:p>
            <a:r>
              <a:rPr lang="en-US" b="1" dirty="0"/>
              <a:t>Five-year plan</a:t>
            </a:r>
          </a:p>
          <a:p>
            <a:endParaRPr lang="en-US" b="1" dirty="0"/>
          </a:p>
          <a:p>
            <a:pPr lvl="1"/>
            <a:r>
              <a:rPr lang="en-US" b="1" dirty="0"/>
              <a:t>Year 1, July 2022–June 2023, Piloting Assessment</a:t>
            </a:r>
            <a:endParaRPr lang="en-US" dirty="0"/>
          </a:p>
          <a:p>
            <a:pPr lvl="1"/>
            <a:endParaRPr lang="en-US" b="1" dirty="0"/>
          </a:p>
          <a:p>
            <a:pPr lvl="1"/>
            <a:r>
              <a:rPr lang="en-US" b="1" dirty="0"/>
              <a:t>Years 2–4, July 2023–June 2026, Building a Culture</a:t>
            </a:r>
          </a:p>
          <a:p>
            <a:pPr lvl="1"/>
            <a:endParaRPr lang="en-US" b="1" dirty="0"/>
          </a:p>
          <a:p>
            <a:pPr lvl="1"/>
            <a:r>
              <a:rPr lang="en-US" b="1" dirty="0"/>
              <a:t>Year 5, July 2026–2027, Assessing our Practices </a:t>
            </a:r>
          </a:p>
        </p:txBody>
      </p:sp>
    </p:spTree>
    <p:extLst>
      <p:ext uri="{BB962C8B-B14F-4D97-AF65-F5344CB8AC3E}">
        <p14:creationId xmlns:p14="http://schemas.microsoft.com/office/powerpoint/2010/main" val="218337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p:txBody>
          <a:bodyPr/>
          <a:lstStyle/>
          <a:p>
            <a:r>
              <a:rPr lang="en-US" b="1" dirty="0">
                <a:solidFill>
                  <a:srgbClr val="8C0B42"/>
                </a:solidFill>
              </a:rPr>
              <a:t>Our students change: Marist lists</a:t>
            </a:r>
          </a:p>
        </p:txBody>
      </p:sp>
      <p:sp>
        <p:nvSpPr>
          <p:cNvPr id="6" name="Content Placeholder 5">
            <a:extLst>
              <a:ext uri="{FF2B5EF4-FFF2-40B4-BE49-F238E27FC236}">
                <a16:creationId xmlns:a16="http://schemas.microsoft.com/office/drawing/2014/main" id="{C04105BC-2D86-4447-93B6-4725169DC654}"/>
              </a:ext>
            </a:extLst>
          </p:cNvPr>
          <p:cNvSpPr>
            <a:spLocks noGrp="1"/>
          </p:cNvSpPr>
          <p:nvPr>
            <p:ph sz="half" idx="1"/>
          </p:nvPr>
        </p:nvSpPr>
        <p:spPr>
          <a:xfrm>
            <a:off x="1178856" y="1825625"/>
            <a:ext cx="5181600" cy="4351338"/>
          </a:xfrm>
        </p:spPr>
        <p:txBody>
          <a:bodyPr>
            <a:normAutofit lnSpcReduction="10000"/>
          </a:bodyPr>
          <a:lstStyle/>
          <a:p>
            <a:pPr marL="0" indent="0">
              <a:buNone/>
            </a:pPr>
            <a:r>
              <a:rPr lang="en-US" dirty="0"/>
              <a:t>Class of 2023, Fall 2019 incoming</a:t>
            </a:r>
          </a:p>
          <a:p>
            <a:r>
              <a:rPr lang="en-US" sz="2000" dirty="0"/>
              <a:t>9/11: Shoe check at the airport, TSA screenings, If you see something…</a:t>
            </a:r>
          </a:p>
          <a:p>
            <a:r>
              <a:rPr lang="en-US" sz="2000" dirty="0"/>
              <a:t>Grew up with smart pens, smart watches, cameras with phones inside. iPods make them nostalgic.</a:t>
            </a:r>
          </a:p>
          <a:p>
            <a:r>
              <a:rPr lang="en-US" sz="2000" dirty="0"/>
              <a:t>Half their generation are POC; lifetime includes Black president, Sec’y of State (2), BLM</a:t>
            </a:r>
          </a:p>
          <a:p>
            <a:r>
              <a:rPr lang="en-US" sz="2000" dirty="0"/>
              <a:t>No </a:t>
            </a:r>
            <a:r>
              <a:rPr lang="en-US" sz="2000" dirty="0" err="1"/>
              <a:t>hangups</a:t>
            </a:r>
            <a:r>
              <a:rPr lang="en-US" sz="2000" dirty="0"/>
              <a:t> about sexual orientation: it is just a characteristic</a:t>
            </a:r>
          </a:p>
          <a:p>
            <a:r>
              <a:rPr lang="en-US" sz="2000" dirty="0"/>
              <a:t>Face recognition, big data, rented textbooks, graphic novels, home defibrillators…  </a:t>
            </a:r>
          </a:p>
        </p:txBody>
      </p:sp>
      <p:sp>
        <p:nvSpPr>
          <p:cNvPr id="7" name="Content Placeholder 6">
            <a:extLst>
              <a:ext uri="{FF2B5EF4-FFF2-40B4-BE49-F238E27FC236}">
                <a16:creationId xmlns:a16="http://schemas.microsoft.com/office/drawing/2014/main" id="{DCAB3818-6ABE-BE4B-9FE2-44D3984485BD}"/>
              </a:ext>
            </a:extLst>
          </p:cNvPr>
          <p:cNvSpPr>
            <a:spLocks noGrp="1"/>
          </p:cNvSpPr>
          <p:nvPr>
            <p:ph sz="half" idx="2"/>
          </p:nvPr>
        </p:nvSpPr>
        <p:spPr>
          <a:xfrm>
            <a:off x="6710078" y="1825625"/>
            <a:ext cx="5181600" cy="4351338"/>
          </a:xfrm>
        </p:spPr>
        <p:txBody>
          <a:bodyPr>
            <a:normAutofit lnSpcReduction="10000"/>
          </a:bodyPr>
          <a:lstStyle/>
          <a:p>
            <a:pPr marL="0" indent="0">
              <a:buNone/>
            </a:pPr>
            <a:r>
              <a:rPr lang="en-US" dirty="0"/>
              <a:t>Class of 2025, Fall 2021 incoming</a:t>
            </a:r>
          </a:p>
          <a:p>
            <a:r>
              <a:rPr lang="en-US" sz="2000" dirty="0"/>
              <a:t>Poetry renaissance</a:t>
            </a:r>
          </a:p>
          <a:p>
            <a:r>
              <a:rPr lang="en-US" sz="2000" dirty="0"/>
              <a:t>Awareness of veterans</a:t>
            </a:r>
          </a:p>
          <a:p>
            <a:r>
              <a:rPr lang="en-US" sz="2000" dirty="0"/>
              <a:t>Adapting to virtual</a:t>
            </a:r>
          </a:p>
          <a:p>
            <a:r>
              <a:rPr lang="en-US" sz="2000" dirty="0"/>
              <a:t>Public health crisis</a:t>
            </a:r>
          </a:p>
          <a:p>
            <a:r>
              <a:rPr lang="en-US" sz="2000" dirty="0"/>
              <a:t>Redefining arts – culture – commerce</a:t>
            </a:r>
          </a:p>
          <a:p>
            <a:r>
              <a:rPr lang="en-US" sz="2000" dirty="0"/>
              <a:t>Demanding justice, sustainability in fashion</a:t>
            </a:r>
          </a:p>
          <a:p>
            <a:r>
              <a:rPr lang="en-US" sz="2000" dirty="0"/>
              <a:t>Decriminalizing drugs</a:t>
            </a:r>
          </a:p>
          <a:p>
            <a:r>
              <a:rPr lang="en-US" sz="2000" dirty="0"/>
              <a:t>Social changes: death penalty, domestic terrorism, challenges to democracy</a:t>
            </a:r>
          </a:p>
          <a:p>
            <a:endParaRPr lang="en-US" dirty="0"/>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294256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Needs Assessment: Where and how?</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10" name="TextBox 9">
            <a:extLst>
              <a:ext uri="{FF2B5EF4-FFF2-40B4-BE49-F238E27FC236}">
                <a16:creationId xmlns:a16="http://schemas.microsoft.com/office/drawing/2014/main" id="{E75CA36B-C47A-4455-6A42-A9562B29A095}"/>
              </a:ext>
            </a:extLst>
          </p:cNvPr>
          <p:cNvSpPr txBox="1"/>
          <p:nvPr/>
        </p:nvSpPr>
        <p:spPr>
          <a:xfrm>
            <a:off x="1553172" y="2040493"/>
            <a:ext cx="8962427" cy="2908489"/>
          </a:xfrm>
          <a:prstGeom prst="rect">
            <a:avLst/>
          </a:prstGeom>
          <a:noFill/>
        </p:spPr>
        <p:txBody>
          <a:bodyPr wrap="square" rtlCol="0">
            <a:spAutoFit/>
          </a:bodyPr>
          <a:lstStyle/>
          <a:p>
            <a:r>
              <a:rPr lang="en-US" b="1" dirty="0"/>
              <a:t>Year 1, July 2022–June 2023, Piloting Assessment</a:t>
            </a:r>
            <a:endParaRPr lang="en-US" dirty="0"/>
          </a:p>
          <a:p>
            <a:pPr marL="742950" lvl="1" indent="-285750">
              <a:spcBef>
                <a:spcPts val="600"/>
              </a:spcBef>
              <a:buFont typeface="Arial" panose="020B0604020202020204" pitchFamily="34" charset="0"/>
              <a:buChar char="•"/>
            </a:pPr>
            <a:r>
              <a:rPr lang="en-US" dirty="0"/>
              <a:t>Identify teams, develop staff ability in assessing learning, programs, services, and operations through year-long guided practice.</a:t>
            </a:r>
          </a:p>
          <a:p>
            <a:pPr marL="742950" lvl="1" indent="-285750">
              <a:spcBef>
                <a:spcPts val="600"/>
              </a:spcBef>
              <a:buFont typeface="Arial" panose="020B0604020202020204" pitchFamily="34" charset="0"/>
              <a:buChar char="•"/>
            </a:pPr>
            <a:r>
              <a:rPr lang="en-US" dirty="0"/>
              <a:t>Pilot assessment process and materials and revise as needed for year 2.</a:t>
            </a:r>
          </a:p>
          <a:p>
            <a:pPr marL="742950" lvl="1" indent="-285750">
              <a:spcBef>
                <a:spcPts val="600"/>
              </a:spcBef>
              <a:buFont typeface="Arial" panose="020B0604020202020204" pitchFamily="34" charset="0"/>
              <a:buChar char="•"/>
            </a:pPr>
            <a:r>
              <a:rPr lang="en-US" dirty="0"/>
              <a:t>100% of teams complete an assessment cycle, from planning to closing the loop.</a:t>
            </a:r>
          </a:p>
          <a:p>
            <a:pPr marL="742950" lvl="1" indent="-285750">
              <a:spcBef>
                <a:spcPts val="600"/>
              </a:spcBef>
              <a:buFont typeface="Arial" panose="020B0604020202020204" pitchFamily="34" charset="0"/>
              <a:buChar char="•"/>
            </a:pPr>
            <a:r>
              <a:rPr lang="en-US" dirty="0"/>
              <a:t>Document guided practice for use in onboarding as new people join the assessment effort.</a:t>
            </a:r>
          </a:p>
          <a:p>
            <a:pPr marL="742950" lvl="1" indent="-285750">
              <a:spcBef>
                <a:spcPts val="600"/>
              </a:spcBef>
              <a:buFont typeface="Arial" panose="020B0604020202020204" pitchFamily="34" charset="0"/>
              <a:buChar char="•"/>
            </a:pPr>
            <a:r>
              <a:rPr lang="en-US" dirty="0"/>
              <a:t>Led by the DSS Leadership, units draft assessment plans for their areas.</a:t>
            </a:r>
            <a:r>
              <a:rPr lang="en-US" sz="3200" dirty="0"/>
              <a:t> </a:t>
            </a:r>
          </a:p>
        </p:txBody>
      </p:sp>
    </p:spTree>
    <p:extLst>
      <p:ext uri="{BB962C8B-B14F-4D97-AF65-F5344CB8AC3E}">
        <p14:creationId xmlns:p14="http://schemas.microsoft.com/office/powerpoint/2010/main" val="1618295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Needs Assessment: Where and how?</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10" name="TextBox 9">
            <a:extLst>
              <a:ext uri="{FF2B5EF4-FFF2-40B4-BE49-F238E27FC236}">
                <a16:creationId xmlns:a16="http://schemas.microsoft.com/office/drawing/2014/main" id="{E75CA36B-C47A-4455-6A42-A9562B29A095}"/>
              </a:ext>
            </a:extLst>
          </p:cNvPr>
          <p:cNvSpPr txBox="1"/>
          <p:nvPr/>
        </p:nvSpPr>
        <p:spPr>
          <a:xfrm>
            <a:off x="1553172" y="2040493"/>
            <a:ext cx="8962427" cy="2816156"/>
          </a:xfrm>
          <a:prstGeom prst="rect">
            <a:avLst/>
          </a:prstGeom>
          <a:noFill/>
        </p:spPr>
        <p:txBody>
          <a:bodyPr wrap="square" rtlCol="0">
            <a:spAutoFit/>
          </a:bodyPr>
          <a:lstStyle/>
          <a:p>
            <a:endParaRPr lang="en-US" dirty="0"/>
          </a:p>
          <a:p>
            <a:r>
              <a:rPr lang="en-US" b="1" dirty="0"/>
              <a:t>Years 2–4, July 2023–June 2026, Building a Culture</a:t>
            </a:r>
            <a:endParaRPr lang="en-US" dirty="0"/>
          </a:p>
          <a:p>
            <a:r>
              <a:rPr lang="en-US" dirty="0"/>
              <a:t>Solidify a culture of assessment in DSS as demonstrated by</a:t>
            </a:r>
          </a:p>
          <a:p>
            <a:pPr marL="742950" lvl="1" indent="-285750">
              <a:spcBef>
                <a:spcPts val="600"/>
              </a:spcBef>
              <a:buFont typeface="Arial" panose="020B0604020202020204" pitchFamily="34" charset="0"/>
              <a:buChar char="•"/>
            </a:pPr>
            <a:r>
              <a:rPr lang="en-US" dirty="0"/>
              <a:t>Annual assessment planning and reporting with 100% participation from all areas of the Division of Student Success.</a:t>
            </a:r>
          </a:p>
          <a:p>
            <a:pPr marL="742950" lvl="1" indent="-285750">
              <a:spcBef>
                <a:spcPts val="600"/>
              </a:spcBef>
              <a:buFont typeface="Arial" panose="020B0604020202020204" pitchFamily="34" charset="0"/>
              <a:buChar char="•"/>
            </a:pPr>
            <a:r>
              <a:rPr lang="en-US" dirty="0"/>
              <a:t>Annual celebration of co-curricular assessment (DSS Assess) with annually increasing participation.</a:t>
            </a:r>
          </a:p>
          <a:p>
            <a:pPr marL="742950" lvl="1" indent="-285750">
              <a:spcBef>
                <a:spcPts val="600"/>
              </a:spcBef>
              <a:buFont typeface="Arial" panose="020B0604020202020204" pitchFamily="34" charset="0"/>
              <a:buChar char="•"/>
            </a:pPr>
            <a:r>
              <a:rPr lang="en-US" dirty="0"/>
              <a:t>Expanding co-curricular assessment by welcoming participation from NMSU’s co-curricular learning spaces outside DSS. </a:t>
            </a:r>
          </a:p>
        </p:txBody>
      </p:sp>
    </p:spTree>
    <p:extLst>
      <p:ext uri="{BB962C8B-B14F-4D97-AF65-F5344CB8AC3E}">
        <p14:creationId xmlns:p14="http://schemas.microsoft.com/office/powerpoint/2010/main" val="467529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Needs Assessment: Where and how?</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10" name="TextBox 9">
            <a:extLst>
              <a:ext uri="{FF2B5EF4-FFF2-40B4-BE49-F238E27FC236}">
                <a16:creationId xmlns:a16="http://schemas.microsoft.com/office/drawing/2014/main" id="{E75CA36B-C47A-4455-6A42-A9562B29A095}"/>
              </a:ext>
            </a:extLst>
          </p:cNvPr>
          <p:cNvSpPr txBox="1"/>
          <p:nvPr/>
        </p:nvSpPr>
        <p:spPr>
          <a:xfrm>
            <a:off x="1614786" y="1983228"/>
            <a:ext cx="8962427" cy="2262158"/>
          </a:xfrm>
          <a:prstGeom prst="rect">
            <a:avLst/>
          </a:prstGeom>
          <a:noFill/>
        </p:spPr>
        <p:txBody>
          <a:bodyPr wrap="square" rtlCol="0">
            <a:spAutoFit/>
          </a:bodyPr>
          <a:lstStyle/>
          <a:p>
            <a:r>
              <a:rPr lang="en-US" b="1" dirty="0"/>
              <a:t>Year 5, July 2026–2027, Assessing our Practices</a:t>
            </a:r>
            <a:endParaRPr lang="en-US" dirty="0"/>
          </a:p>
          <a:p>
            <a:pPr marL="742950" lvl="1" indent="-285750">
              <a:spcBef>
                <a:spcPts val="600"/>
              </a:spcBef>
              <a:buFont typeface="Arial" panose="020B0604020202020204" pitchFamily="34" charset="0"/>
              <a:buChar char="•"/>
            </a:pPr>
            <a:r>
              <a:rPr lang="en-US" dirty="0"/>
              <a:t>In addition to completing assessment for outcomes, programs, services, and operations, review and assess the previous four years regarding our stated outcomes of continuous improvement of programs and services; accountability to shareholders; and leadership development.</a:t>
            </a:r>
          </a:p>
          <a:p>
            <a:pPr marL="742950" lvl="1" indent="-285750">
              <a:spcBef>
                <a:spcPts val="600"/>
              </a:spcBef>
              <a:buFont typeface="Arial" panose="020B0604020202020204" pitchFamily="34" charset="0"/>
              <a:buChar char="•"/>
            </a:pPr>
            <a:endParaRPr lang="en-US" dirty="0"/>
          </a:p>
          <a:p>
            <a:pPr marL="742950" lvl="1" indent="-285750">
              <a:spcBef>
                <a:spcPts val="600"/>
              </a:spcBef>
              <a:buFont typeface="Arial" panose="020B0604020202020204" pitchFamily="34" charset="0"/>
              <a:buChar char="•"/>
            </a:pPr>
            <a:r>
              <a:rPr lang="en-US" dirty="0"/>
              <a:t>Revise assessment processes as needed for implementation in year 5 and year 6.</a:t>
            </a:r>
          </a:p>
        </p:txBody>
      </p:sp>
    </p:spTree>
    <p:extLst>
      <p:ext uri="{BB962C8B-B14F-4D97-AF65-F5344CB8AC3E}">
        <p14:creationId xmlns:p14="http://schemas.microsoft.com/office/powerpoint/2010/main" val="4017258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Needs Assessment: Meeting time?</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Tree>
    <p:extLst>
      <p:ext uri="{BB962C8B-B14F-4D97-AF65-F5344CB8AC3E}">
        <p14:creationId xmlns:p14="http://schemas.microsoft.com/office/powerpoint/2010/main" val="4145316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Assessment</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10" name="TextBox 9">
            <a:extLst>
              <a:ext uri="{FF2B5EF4-FFF2-40B4-BE49-F238E27FC236}">
                <a16:creationId xmlns:a16="http://schemas.microsoft.com/office/drawing/2014/main" id="{E75CA36B-C47A-4455-6A42-A9562B29A095}"/>
              </a:ext>
            </a:extLst>
          </p:cNvPr>
          <p:cNvSpPr txBox="1"/>
          <p:nvPr/>
        </p:nvSpPr>
        <p:spPr>
          <a:xfrm>
            <a:off x="1866151" y="1363238"/>
            <a:ext cx="8962427" cy="3985706"/>
          </a:xfrm>
          <a:prstGeom prst="rect">
            <a:avLst/>
          </a:prstGeom>
          <a:noFill/>
        </p:spPr>
        <p:txBody>
          <a:bodyPr wrap="square" rtlCol="0">
            <a:spAutoFit/>
          </a:bodyPr>
          <a:lstStyle/>
          <a:p>
            <a:r>
              <a:rPr lang="en-US" sz="3200" b="1" dirty="0"/>
              <a:t>Please reflect on the following:</a:t>
            </a:r>
          </a:p>
          <a:p>
            <a:pPr marL="971550" lvl="1" indent="-514350">
              <a:spcBef>
                <a:spcPts val="600"/>
              </a:spcBef>
              <a:buFont typeface="+mj-lt"/>
              <a:buAutoNum type="arabicPeriod"/>
            </a:pPr>
            <a:r>
              <a:rPr lang="en-US" sz="2800" dirty="0"/>
              <a:t>Was this day a good use of your time, and why? </a:t>
            </a:r>
          </a:p>
          <a:p>
            <a:pPr marL="971550" lvl="1" indent="-514350">
              <a:spcBef>
                <a:spcPts val="600"/>
              </a:spcBef>
              <a:buFont typeface="+mj-lt"/>
              <a:buAutoNum type="arabicPeriod"/>
            </a:pPr>
            <a:r>
              <a:rPr lang="en-US" sz="2800" dirty="0"/>
              <a:t>What do you need as you prepare to develop an assessment plan for your area? </a:t>
            </a:r>
          </a:p>
          <a:p>
            <a:pPr marL="971550" lvl="1" indent="-514350">
              <a:spcBef>
                <a:spcPts val="600"/>
              </a:spcBef>
              <a:buFont typeface="+mj-lt"/>
              <a:buAutoNum type="arabicPeriod"/>
            </a:pPr>
            <a:r>
              <a:rPr lang="en-US" sz="2800" dirty="0"/>
              <a:t>What makes you excited about assessment? What is your biggest concern?</a:t>
            </a:r>
          </a:p>
          <a:p>
            <a:pPr marL="971550" lvl="1" indent="-514350">
              <a:spcBef>
                <a:spcPts val="600"/>
              </a:spcBef>
              <a:buFont typeface="+mj-lt"/>
              <a:buAutoNum type="arabicPeriod"/>
            </a:pPr>
            <a:r>
              <a:rPr lang="en-US" sz="2800" dirty="0"/>
              <a:t>Please give us any other comments. </a:t>
            </a:r>
            <a:endParaRPr lang="en-US" sz="3200" dirty="0"/>
          </a:p>
          <a:p>
            <a:pPr lvl="1">
              <a:spcBef>
                <a:spcPts val="600"/>
              </a:spcBef>
            </a:pPr>
            <a:endParaRPr lang="en-US" sz="2800" dirty="0"/>
          </a:p>
        </p:txBody>
      </p:sp>
    </p:spTree>
    <p:extLst>
      <p:ext uri="{BB962C8B-B14F-4D97-AF65-F5344CB8AC3E}">
        <p14:creationId xmlns:p14="http://schemas.microsoft.com/office/powerpoint/2010/main" val="1849431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Assessment: Discussion</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10" name="TextBox 9">
            <a:extLst>
              <a:ext uri="{FF2B5EF4-FFF2-40B4-BE49-F238E27FC236}">
                <a16:creationId xmlns:a16="http://schemas.microsoft.com/office/drawing/2014/main" id="{E75CA36B-C47A-4455-6A42-A9562B29A095}"/>
              </a:ext>
            </a:extLst>
          </p:cNvPr>
          <p:cNvSpPr txBox="1"/>
          <p:nvPr/>
        </p:nvSpPr>
        <p:spPr>
          <a:xfrm>
            <a:off x="1866151" y="1363238"/>
            <a:ext cx="8962427" cy="3985706"/>
          </a:xfrm>
          <a:prstGeom prst="rect">
            <a:avLst/>
          </a:prstGeom>
          <a:noFill/>
        </p:spPr>
        <p:txBody>
          <a:bodyPr wrap="square" rtlCol="0">
            <a:spAutoFit/>
          </a:bodyPr>
          <a:lstStyle/>
          <a:p>
            <a:endParaRPr lang="en-US" sz="3200" b="1" dirty="0"/>
          </a:p>
          <a:p>
            <a:pPr marL="971550" lvl="1" indent="-514350">
              <a:spcBef>
                <a:spcPts val="600"/>
              </a:spcBef>
              <a:buFont typeface="+mj-lt"/>
              <a:buAutoNum type="arabicPeriod"/>
            </a:pPr>
            <a:r>
              <a:rPr lang="en-US" sz="2800" dirty="0"/>
              <a:t>Was this day a good use of your time, and why? </a:t>
            </a:r>
          </a:p>
          <a:p>
            <a:pPr marL="971550" lvl="1" indent="-514350">
              <a:spcBef>
                <a:spcPts val="600"/>
              </a:spcBef>
              <a:buFont typeface="+mj-lt"/>
              <a:buAutoNum type="arabicPeriod"/>
            </a:pPr>
            <a:r>
              <a:rPr lang="en-US" sz="2800" dirty="0"/>
              <a:t>What do you need as you prepare to develop an assessment plan for your area? </a:t>
            </a:r>
          </a:p>
          <a:p>
            <a:pPr marL="971550" lvl="1" indent="-514350">
              <a:spcBef>
                <a:spcPts val="600"/>
              </a:spcBef>
              <a:buFont typeface="+mj-lt"/>
              <a:buAutoNum type="arabicPeriod"/>
            </a:pPr>
            <a:r>
              <a:rPr lang="en-US" sz="2800" dirty="0"/>
              <a:t>What makes you excited about assessment? What is your biggest concern?</a:t>
            </a:r>
          </a:p>
          <a:p>
            <a:pPr marL="971550" lvl="1" indent="-514350">
              <a:spcBef>
                <a:spcPts val="600"/>
              </a:spcBef>
              <a:buFont typeface="+mj-lt"/>
              <a:buAutoNum type="arabicPeriod"/>
            </a:pPr>
            <a:r>
              <a:rPr lang="en-US" sz="2800"/>
              <a:t>Please add any </a:t>
            </a:r>
            <a:r>
              <a:rPr lang="en-US" sz="2800" dirty="0"/>
              <a:t>other comments. </a:t>
            </a:r>
            <a:endParaRPr lang="en-US" sz="3200" dirty="0"/>
          </a:p>
          <a:p>
            <a:pPr lvl="1">
              <a:spcBef>
                <a:spcPts val="600"/>
              </a:spcBef>
            </a:pPr>
            <a:endParaRPr lang="en-US" sz="2800" dirty="0"/>
          </a:p>
        </p:txBody>
      </p:sp>
    </p:spTree>
    <p:extLst>
      <p:ext uri="{BB962C8B-B14F-4D97-AF65-F5344CB8AC3E}">
        <p14:creationId xmlns:p14="http://schemas.microsoft.com/office/powerpoint/2010/main" val="3651180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Thank you</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10" name="TextBox 9">
            <a:extLst>
              <a:ext uri="{FF2B5EF4-FFF2-40B4-BE49-F238E27FC236}">
                <a16:creationId xmlns:a16="http://schemas.microsoft.com/office/drawing/2014/main" id="{E75CA36B-C47A-4455-6A42-A9562B29A095}"/>
              </a:ext>
            </a:extLst>
          </p:cNvPr>
          <p:cNvSpPr txBox="1"/>
          <p:nvPr/>
        </p:nvSpPr>
        <p:spPr>
          <a:xfrm>
            <a:off x="3454400" y="2659559"/>
            <a:ext cx="6815378" cy="769441"/>
          </a:xfrm>
          <a:prstGeom prst="rect">
            <a:avLst/>
          </a:prstGeom>
          <a:noFill/>
        </p:spPr>
        <p:txBody>
          <a:bodyPr wrap="square" rtlCol="0">
            <a:spAutoFit/>
          </a:bodyPr>
          <a:lstStyle/>
          <a:p>
            <a:pPr lvl="1"/>
            <a:r>
              <a:rPr lang="en-US" sz="4400" b="1" dirty="0"/>
              <a:t>Any questions?</a:t>
            </a:r>
            <a:r>
              <a:rPr lang="en-US" sz="4400" dirty="0"/>
              <a:t> </a:t>
            </a:r>
          </a:p>
        </p:txBody>
      </p:sp>
    </p:spTree>
    <p:extLst>
      <p:ext uri="{BB962C8B-B14F-4D97-AF65-F5344CB8AC3E}">
        <p14:creationId xmlns:p14="http://schemas.microsoft.com/office/powerpoint/2010/main" val="113603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p:txBody>
          <a:bodyPr/>
          <a:lstStyle/>
          <a:p>
            <a:r>
              <a:rPr lang="en-US" b="1" dirty="0">
                <a:solidFill>
                  <a:srgbClr val="8C0B42"/>
                </a:solidFill>
              </a:rPr>
              <a:t>Purpose: Assessment &amp; Evaluations</a:t>
            </a:r>
          </a:p>
        </p:txBody>
      </p:sp>
      <p:sp>
        <p:nvSpPr>
          <p:cNvPr id="3" name="Content Placeholder 2">
            <a:extLst>
              <a:ext uri="{FF2B5EF4-FFF2-40B4-BE49-F238E27FC236}">
                <a16:creationId xmlns:a16="http://schemas.microsoft.com/office/drawing/2014/main" id="{1D77E35A-EEF9-6D52-F3DF-8C26719CE878}"/>
              </a:ext>
            </a:extLst>
          </p:cNvPr>
          <p:cNvSpPr>
            <a:spLocks noGrp="1"/>
          </p:cNvSpPr>
          <p:nvPr>
            <p:ph idx="1"/>
          </p:nvPr>
        </p:nvSpPr>
        <p:spPr>
          <a:xfrm>
            <a:off x="1471704" y="1565926"/>
            <a:ext cx="9882096" cy="4351338"/>
          </a:xfrm>
        </p:spPr>
        <p:txBody>
          <a:bodyPr/>
          <a:lstStyle/>
          <a:p>
            <a:pPr marL="0" indent="0">
              <a:buNone/>
            </a:pPr>
            <a:r>
              <a:rPr lang="en-US" dirty="0"/>
              <a:t>Continuous Improvement</a:t>
            </a:r>
            <a:br>
              <a:rPr lang="en-US" dirty="0"/>
            </a:br>
            <a:endParaRPr lang="en-US" dirty="0"/>
          </a:p>
          <a:p>
            <a:pPr marL="0" indent="0">
              <a:buNone/>
            </a:pPr>
            <a:r>
              <a:rPr lang="en-US" dirty="0"/>
              <a:t>Accountability</a:t>
            </a:r>
          </a:p>
          <a:p>
            <a:pPr lvl="1"/>
            <a:r>
              <a:rPr lang="en-US" dirty="0"/>
              <a:t>To students for effectiveness</a:t>
            </a:r>
          </a:p>
          <a:p>
            <a:pPr lvl="1"/>
            <a:r>
              <a:rPr lang="en-US" dirty="0"/>
              <a:t>To ourselves that we are fulfilling our commitment to students with integrity and sincere commitment to their education</a:t>
            </a:r>
          </a:p>
          <a:p>
            <a:pPr lvl="1"/>
            <a:r>
              <a:rPr lang="en-US" dirty="0"/>
              <a:t>To administration for investment; from state, from NMSU</a:t>
            </a:r>
          </a:p>
          <a:p>
            <a:pPr lvl="1"/>
            <a:r>
              <a:rPr lang="en-US" dirty="0"/>
              <a:t>To other stakeholders: alumni, legislators, community, families</a:t>
            </a:r>
          </a:p>
          <a:p>
            <a:pPr lvl="1"/>
            <a:endParaRPr lang="en-US" dirty="0"/>
          </a:p>
          <a:p>
            <a:pPr marL="0" indent="0">
              <a:buNone/>
            </a:pPr>
            <a:r>
              <a:rPr lang="en-US" dirty="0"/>
              <a:t>Leadership Development</a:t>
            </a:r>
          </a:p>
          <a:p>
            <a:endParaRPr lang="en-US" dirty="0"/>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285740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06B-2CA5-3143-F79C-8BE818DE312D}"/>
              </a:ext>
            </a:extLst>
          </p:cNvPr>
          <p:cNvSpPr>
            <a:spLocks noGrp="1"/>
          </p:cNvSpPr>
          <p:nvPr>
            <p:ph type="title"/>
          </p:nvPr>
        </p:nvSpPr>
        <p:spPr/>
        <p:txBody>
          <a:bodyPr/>
          <a:lstStyle/>
          <a:p>
            <a:r>
              <a:rPr lang="en-US" b="1" dirty="0">
                <a:solidFill>
                  <a:srgbClr val="8C0B42"/>
                </a:solidFill>
              </a:rPr>
              <a:t>Today…</a:t>
            </a:r>
          </a:p>
        </p:txBody>
      </p:sp>
      <p:sp>
        <p:nvSpPr>
          <p:cNvPr id="3" name="Content Placeholder 2">
            <a:extLst>
              <a:ext uri="{FF2B5EF4-FFF2-40B4-BE49-F238E27FC236}">
                <a16:creationId xmlns:a16="http://schemas.microsoft.com/office/drawing/2014/main" id="{1D77E35A-EEF9-6D52-F3DF-8C26719CE878}"/>
              </a:ext>
            </a:extLst>
          </p:cNvPr>
          <p:cNvSpPr>
            <a:spLocks noGrp="1"/>
          </p:cNvSpPr>
          <p:nvPr>
            <p:ph idx="1"/>
          </p:nvPr>
        </p:nvSpPr>
        <p:spPr>
          <a:xfrm>
            <a:off x="1553172" y="1342153"/>
            <a:ext cx="7911353" cy="4351338"/>
          </a:xfrm>
        </p:spPr>
        <p:txBody>
          <a:bodyPr>
            <a:normAutofit/>
          </a:bodyPr>
          <a:lstStyle/>
          <a:p>
            <a:pPr marL="0" indent="0">
              <a:buNone/>
            </a:pPr>
            <a:r>
              <a:rPr lang="en-US" dirty="0"/>
              <a:t>Assessment foundations</a:t>
            </a:r>
          </a:p>
          <a:p>
            <a:pPr lvl="1"/>
            <a:r>
              <a:rPr lang="en-US" dirty="0"/>
              <a:t>Learning outcomes, reflection, resources</a:t>
            </a:r>
          </a:p>
          <a:p>
            <a:pPr marL="0" lvl="1" indent="0">
              <a:spcBef>
                <a:spcPts val="1000"/>
              </a:spcBef>
              <a:buNone/>
            </a:pPr>
            <a:r>
              <a:rPr lang="en-US" sz="2800" dirty="0"/>
              <a:t>Lunch</a:t>
            </a:r>
            <a:br>
              <a:rPr lang="en-US" sz="2800" dirty="0"/>
            </a:br>
            <a:r>
              <a:rPr lang="en-US" sz="2800" dirty="0"/>
              <a:t/>
            </a:r>
            <a:br>
              <a:rPr lang="en-US" sz="2800" dirty="0"/>
            </a:br>
            <a:r>
              <a:rPr lang="en-US" sz="2800" dirty="0"/>
              <a:t>Assessment, Accountability, Accreditation</a:t>
            </a:r>
            <a:br>
              <a:rPr lang="en-US" sz="2800" dirty="0"/>
            </a:br>
            <a:endParaRPr lang="en-US" sz="2800" dirty="0"/>
          </a:p>
          <a:p>
            <a:pPr marL="0" lvl="1" indent="0">
              <a:spcBef>
                <a:spcPts val="1000"/>
              </a:spcBef>
              <a:buNone/>
            </a:pPr>
            <a:r>
              <a:rPr lang="en-US" sz="2800" dirty="0"/>
              <a:t>Tools</a:t>
            </a:r>
          </a:p>
          <a:p>
            <a:pPr lvl="1"/>
            <a:r>
              <a:rPr lang="en-US" dirty="0"/>
              <a:t>Inventory: Curriculum map and what are we already doing? </a:t>
            </a:r>
          </a:p>
          <a:p>
            <a:pPr lvl="1"/>
            <a:r>
              <a:rPr lang="en-US" dirty="0"/>
              <a:t>Reporting, needs, conclude with an assessment</a:t>
            </a:r>
          </a:p>
          <a:p>
            <a:pPr lvl="1"/>
            <a:endParaRPr lang="en-US" dirty="0"/>
          </a:p>
        </p:txBody>
      </p:sp>
      <p:sp>
        <p:nvSpPr>
          <p:cNvPr id="4" name="Rectangle 3">
            <a:extLst>
              <a:ext uri="{FF2B5EF4-FFF2-40B4-BE49-F238E27FC236}">
                <a16:creationId xmlns:a16="http://schemas.microsoft.com/office/drawing/2014/main" id="{1956C310-0DB9-AB70-FF01-23E73FFB30E7}"/>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Diagram, arrow&#10;&#10;Description automatically generated">
            <a:extLst>
              <a:ext uri="{FF2B5EF4-FFF2-40B4-BE49-F238E27FC236}">
                <a16:creationId xmlns:a16="http://schemas.microsoft.com/office/drawing/2014/main" id="{A9483BFF-AF07-7FF9-43B3-4E6B2A18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a:prstGeom prst="rect">
            <a:avLst/>
          </a:prstGeom>
        </p:spPr>
      </p:pic>
    </p:spTree>
    <p:extLst>
      <p:ext uri="{BB962C8B-B14F-4D97-AF65-F5344CB8AC3E}">
        <p14:creationId xmlns:p14="http://schemas.microsoft.com/office/powerpoint/2010/main" val="279702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b="1" dirty="0">
                <a:solidFill>
                  <a:srgbClr val="8C0B42"/>
                </a:solidFill>
              </a:rPr>
              <a:t>Thank you</a:t>
            </a: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sp>
        <p:nvSpPr>
          <p:cNvPr id="5" name="Content Placeholder 2">
            <a:extLst>
              <a:ext uri="{FF2B5EF4-FFF2-40B4-BE49-F238E27FC236}">
                <a16:creationId xmlns:a16="http://schemas.microsoft.com/office/drawing/2014/main" id="{1D77E35A-EEF9-6D52-F3DF-8C26719CE878}"/>
              </a:ext>
            </a:extLst>
          </p:cNvPr>
          <p:cNvSpPr txBox="1">
            <a:spLocks/>
          </p:cNvSpPr>
          <p:nvPr/>
        </p:nvSpPr>
        <p:spPr>
          <a:xfrm>
            <a:off x="838200" y="1688735"/>
            <a:ext cx="79113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“Assessment is any effort to gather, analyze, and interpret evidence which describes institutional, departmental, divisional, or agency effectiveness.” – </a:t>
            </a:r>
            <a:r>
              <a:rPr lang="en-US" dirty="0" err="1"/>
              <a:t>Upcraft</a:t>
            </a:r>
            <a:r>
              <a:rPr lang="en-US" dirty="0"/>
              <a:t> &amp; </a:t>
            </a:r>
            <a:r>
              <a:rPr lang="en-US" dirty="0" err="1"/>
              <a:t>Schuh</a:t>
            </a:r>
            <a:r>
              <a:rPr lang="en-US" dirty="0"/>
              <a:t>, 1996, p. 18)</a:t>
            </a:r>
          </a:p>
          <a:p>
            <a:endParaRPr lang="en-US" dirty="0"/>
          </a:p>
          <a:p>
            <a:r>
              <a:rPr lang="en-US" dirty="0"/>
              <a:t>Differences between Assessment, Evaluation, and Research</a:t>
            </a:r>
          </a:p>
          <a:p>
            <a:pPr lvl="1"/>
            <a:endParaRPr lang="en-US" dirty="0"/>
          </a:p>
        </p:txBody>
      </p:sp>
    </p:spTree>
    <p:extLst>
      <p:ext uri="{BB962C8B-B14F-4D97-AF65-F5344CB8AC3E}">
        <p14:creationId xmlns:p14="http://schemas.microsoft.com/office/powerpoint/2010/main" val="3408374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building&#10;&#10;Description automatically generated">
            <a:extLst>
              <a:ext uri="{FF2B5EF4-FFF2-40B4-BE49-F238E27FC236}">
                <a16:creationId xmlns:a16="http://schemas.microsoft.com/office/drawing/2014/main" id="{4F0F62C4-9F89-4F20-EA59-BE4A4278D71B}"/>
              </a:ext>
            </a:extLst>
          </p:cNvPr>
          <p:cNvPicPr>
            <a:picLocks noChangeAspect="1"/>
          </p:cNvPicPr>
          <p:nvPr/>
        </p:nvPicPr>
        <p:blipFill rotWithShape="1">
          <a:blip r:embed="rId2">
            <a:extLst>
              <a:ext uri="{28A0092B-C50C-407E-A947-70E740481C1C}">
                <a14:useLocalDpi xmlns:a14="http://schemas.microsoft.com/office/drawing/2010/main" val="0"/>
              </a:ext>
            </a:extLst>
          </a:blip>
          <a:srcRect t="11028" b="4386"/>
          <a:stretch/>
        </p:blipFill>
        <p:spPr>
          <a:xfrm>
            <a:off x="-3047" y="10"/>
            <a:ext cx="12191999" cy="6857990"/>
          </a:xfrm>
          <a:prstGeom prst="rect">
            <a:avLst/>
          </a:prstGeom>
        </p:spPr>
      </p:pic>
      <p:sp>
        <p:nvSpPr>
          <p:cNvPr id="8" name="Rectangle 7">
            <a:extLst>
              <a:ext uri="{FF2B5EF4-FFF2-40B4-BE49-F238E27FC236}">
                <a16:creationId xmlns:a16="http://schemas.microsoft.com/office/drawing/2014/main" id="{77A68D37-6F1E-7A51-FC69-E10BF150F2F6}"/>
              </a:ext>
            </a:extLst>
          </p:cNvPr>
          <p:cNvSpPr/>
          <p:nvPr/>
        </p:nvSpPr>
        <p:spPr>
          <a:xfrm>
            <a:off x="745252" y="533359"/>
            <a:ext cx="10695397" cy="570215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980A4140-8894-37B3-3A18-16373E6E35BA}"/>
              </a:ext>
            </a:extLst>
          </p:cNvPr>
          <p:cNvSpPr>
            <a:spLocks noGrp="1"/>
          </p:cNvSpPr>
          <p:nvPr>
            <p:ph type="ctrTitle"/>
          </p:nvPr>
        </p:nvSpPr>
        <p:spPr>
          <a:xfrm>
            <a:off x="3261791" y="2840014"/>
            <a:ext cx="5662317" cy="1001496"/>
          </a:xfrm>
        </p:spPr>
        <p:txBody>
          <a:bodyPr/>
          <a:lstStyle/>
          <a:p>
            <a:r>
              <a:rPr lang="en-US" dirty="0" smtClean="0"/>
              <a:t>Assessment 101</a:t>
            </a:r>
            <a:endParaRPr lang="en-US" dirty="0"/>
          </a:p>
        </p:txBody>
      </p:sp>
      <p:sp>
        <p:nvSpPr>
          <p:cNvPr id="16" name="Subtitle 3">
            <a:extLst>
              <a:ext uri="{FF2B5EF4-FFF2-40B4-BE49-F238E27FC236}">
                <a16:creationId xmlns:a16="http://schemas.microsoft.com/office/drawing/2014/main" id="{D0A7A066-240C-FD88-0A9B-131CA809C516}"/>
              </a:ext>
            </a:extLst>
          </p:cNvPr>
          <p:cNvSpPr>
            <a:spLocks noGrp="1"/>
          </p:cNvSpPr>
          <p:nvPr>
            <p:ph type="subTitle" idx="1"/>
          </p:nvPr>
        </p:nvSpPr>
        <p:spPr>
          <a:xfrm>
            <a:off x="3345617" y="3942378"/>
            <a:ext cx="5578491" cy="478033"/>
          </a:xfrm>
        </p:spPr>
        <p:txBody>
          <a:bodyPr>
            <a:noAutofit/>
          </a:bodyPr>
          <a:lstStyle/>
          <a:p>
            <a:r>
              <a:rPr lang="en-US" sz="2200" dirty="0" smtClean="0"/>
              <a:t>Dr. Sarah Edwards</a:t>
            </a:r>
          </a:p>
          <a:p>
            <a:r>
              <a:rPr lang="en-US" sz="2200" dirty="0" smtClean="0"/>
              <a:t>Director </a:t>
            </a:r>
            <a:endParaRPr lang="en-US" sz="2200" dirty="0"/>
          </a:p>
        </p:txBody>
      </p:sp>
      <p:sp>
        <p:nvSpPr>
          <p:cNvPr id="19" name="Subtitle 3">
            <a:extLst>
              <a:ext uri="{FF2B5EF4-FFF2-40B4-BE49-F238E27FC236}">
                <a16:creationId xmlns:a16="http://schemas.microsoft.com/office/drawing/2014/main" id="{D8E8B131-FF71-045B-3AF9-FB87ED90A3D5}"/>
              </a:ext>
            </a:extLst>
          </p:cNvPr>
          <p:cNvSpPr txBox="1">
            <a:spLocks/>
          </p:cNvSpPr>
          <p:nvPr/>
        </p:nvSpPr>
        <p:spPr>
          <a:xfrm>
            <a:off x="3303706" y="4731767"/>
            <a:ext cx="5578491" cy="47803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Student Involvement and Leadership </a:t>
            </a:r>
            <a:r>
              <a:rPr lang="en-US" dirty="0" smtClean="0"/>
              <a:t>Programs</a:t>
            </a:r>
            <a:endParaRPr lang="en-US" dirty="0"/>
          </a:p>
        </p:txBody>
      </p:sp>
      <p:pic>
        <p:nvPicPr>
          <p:cNvPr id="20" name="Content Placeholder 5" descr="Diagram, arrow&#10;&#10;Description automatically generated">
            <a:extLst>
              <a:ext uri="{FF2B5EF4-FFF2-40B4-BE49-F238E27FC236}">
                <a16:creationId xmlns:a16="http://schemas.microsoft.com/office/drawing/2014/main" id="{9511F13B-7148-A839-75C1-EFA1082CE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853" y="663133"/>
            <a:ext cx="2292194" cy="2292194"/>
          </a:xfrm>
          <a:prstGeom prst="rect">
            <a:avLst/>
          </a:prstGeom>
        </p:spPr>
      </p:pic>
    </p:spTree>
    <p:extLst>
      <p:ext uri="{BB962C8B-B14F-4D97-AF65-F5344CB8AC3E}">
        <p14:creationId xmlns:p14="http://schemas.microsoft.com/office/powerpoint/2010/main" val="1309327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F05FB-68E1-2C4E-A627-67E8635E18DE}"/>
              </a:ext>
            </a:extLst>
          </p:cNvPr>
          <p:cNvSpPr>
            <a:spLocks noGrp="1"/>
          </p:cNvSpPr>
          <p:nvPr>
            <p:ph type="title"/>
          </p:nvPr>
        </p:nvSpPr>
        <p:spPr/>
        <p:txBody>
          <a:bodyPr/>
          <a:lstStyle/>
          <a:p>
            <a:r>
              <a:rPr lang="en-US" dirty="0">
                <a:solidFill>
                  <a:srgbClr val="8C0B42"/>
                </a:solidFill>
              </a:rPr>
              <a:t>What is                                                  </a:t>
            </a:r>
            <a:r>
              <a:rPr lang="en-US" dirty="0" smtClean="0">
                <a:solidFill>
                  <a:srgbClr val="8C0B42"/>
                </a:solidFill>
              </a:rPr>
              <a:t> ?</a:t>
            </a:r>
            <a:endParaRPr lang="en-US" b="1" dirty="0">
              <a:solidFill>
                <a:srgbClr val="8C0B42"/>
              </a:solidFill>
            </a:endParaRPr>
          </a:p>
        </p:txBody>
      </p:sp>
      <p:sp>
        <p:nvSpPr>
          <p:cNvPr id="2" name="Rectangle 1">
            <a:extLst>
              <a:ext uri="{FF2B5EF4-FFF2-40B4-BE49-F238E27FC236}">
                <a16:creationId xmlns:a16="http://schemas.microsoft.com/office/drawing/2014/main" id="{E2C1997B-15B1-D99A-5765-4F13C9064A1F}"/>
              </a:ext>
            </a:extLst>
          </p:cNvPr>
          <p:cNvSpPr/>
          <p:nvPr/>
        </p:nvSpPr>
        <p:spPr>
          <a:xfrm>
            <a:off x="0" y="6115574"/>
            <a:ext cx="12192000" cy="81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iagram, arrow&#10;&#10;Description automatically generated">
            <a:extLst>
              <a:ext uri="{FF2B5EF4-FFF2-40B4-BE49-F238E27FC236}">
                <a16:creationId xmlns:a16="http://schemas.microsoft.com/office/drawing/2014/main" id="{801FF136-5534-5E3D-B35C-3CBAC5733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68" y="5344955"/>
            <a:ext cx="1390236" cy="1390236"/>
          </a:xfrm>
        </p:spPr>
      </p:pic>
      <p:pic>
        <p:nvPicPr>
          <p:cNvPr id="7" name="Picture 6" descr="Assessment - Handwriting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156" y="0"/>
            <a:ext cx="6371013" cy="4153593"/>
          </a:xfrm>
          <a:prstGeom prst="rect">
            <a:avLst/>
          </a:prstGeom>
        </p:spPr>
      </p:pic>
    </p:spTree>
    <p:extLst>
      <p:ext uri="{BB962C8B-B14F-4D97-AF65-F5344CB8AC3E}">
        <p14:creationId xmlns:p14="http://schemas.microsoft.com/office/powerpoint/2010/main" val="356182107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8C0B42"/>
      </a:dk2>
      <a:lt2>
        <a:srgbClr val="CFC7BD"/>
      </a:lt2>
      <a:accent1>
        <a:srgbClr val="8C0B42"/>
      </a:accent1>
      <a:accent2>
        <a:srgbClr val="CFC7BD"/>
      </a:accent2>
      <a:accent3>
        <a:srgbClr val="A7BABE"/>
      </a:accent3>
      <a:accent4>
        <a:srgbClr val="6D6E71"/>
      </a:accent4>
      <a:accent5>
        <a:srgbClr val="EDEDED"/>
      </a:accent5>
      <a:accent6>
        <a:srgbClr val="00B9F2"/>
      </a:accent6>
      <a:hlink>
        <a:srgbClr val="8C0B42"/>
      </a:hlink>
      <a:folHlink>
        <a:srgbClr val="8C0B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2853</TotalTime>
  <Words>2466</Words>
  <Application>Microsoft Office PowerPoint</Application>
  <PresentationFormat>Widescreen</PresentationFormat>
  <Paragraphs>323</Paragraphs>
  <Slides>46</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Calibri</vt:lpstr>
      <vt:lpstr>Calibri Light</vt:lpstr>
      <vt:lpstr>Franklin Gothic Book</vt:lpstr>
      <vt:lpstr>Times New Roman</vt:lpstr>
      <vt:lpstr>Wingdings</vt:lpstr>
      <vt:lpstr>Office Theme</vt:lpstr>
      <vt:lpstr>DSS Assess</vt:lpstr>
      <vt:lpstr>Welcome</vt:lpstr>
      <vt:lpstr>Assessment &amp; Evaluation in Student Success</vt:lpstr>
      <vt:lpstr>Our students change: Marist lists</vt:lpstr>
      <vt:lpstr>Purpose: Assessment &amp; Evaluations</vt:lpstr>
      <vt:lpstr>Today…</vt:lpstr>
      <vt:lpstr>Thank you</vt:lpstr>
      <vt:lpstr>Assessment 101</vt:lpstr>
      <vt:lpstr>What is                                                   ?</vt:lpstr>
      <vt:lpstr>Reflection in Action</vt:lpstr>
      <vt:lpstr>Cycle of Assessment</vt:lpstr>
      <vt:lpstr>Why do we do                                                  ?</vt:lpstr>
      <vt:lpstr>PowerPoint Presentation</vt:lpstr>
      <vt:lpstr>Determine the Purpose and Maintain Focus</vt:lpstr>
      <vt:lpstr>PowerPoint Presentation</vt:lpstr>
      <vt:lpstr>Writing Learning Outcomes</vt:lpstr>
      <vt:lpstr>Action Verbs</vt:lpstr>
      <vt:lpstr>Learning Outcomes Should:</vt:lpstr>
      <vt:lpstr>The ABC’s  of Learning Outcomes</vt:lpstr>
      <vt:lpstr>Example of a Learning Outcome</vt:lpstr>
      <vt:lpstr>Not All Learning Outcomes Are Created Equal</vt:lpstr>
      <vt:lpstr>Learning Outcomes Activity</vt:lpstr>
      <vt:lpstr>How do we do                                                  ?</vt:lpstr>
      <vt:lpstr>Creating Assessments</vt:lpstr>
      <vt:lpstr>Types of Assessment</vt:lpstr>
      <vt:lpstr>Challenges with Assessment</vt:lpstr>
      <vt:lpstr>Overcoming Obstacles – Discuss at your Table</vt:lpstr>
      <vt:lpstr>Overcoming Barriers to Assessment</vt:lpstr>
      <vt:lpstr>After the </vt:lpstr>
      <vt:lpstr>PowerPoint Presentation</vt:lpstr>
      <vt:lpstr>Review Assessment Results</vt:lpstr>
      <vt:lpstr>Success is not measured by what one brings, but rather by what one leaves. - Unknown</vt:lpstr>
      <vt:lpstr>Assessment, Accountability, Accreditation</vt:lpstr>
      <vt:lpstr>Inventory:   Where are we now, OR  how do we start?</vt:lpstr>
      <vt:lpstr>Inventory</vt:lpstr>
      <vt:lpstr>Inventory</vt:lpstr>
      <vt:lpstr>Inventory</vt:lpstr>
      <vt:lpstr>Reporting</vt:lpstr>
      <vt:lpstr>Needs Assessment: Where and how?</vt:lpstr>
      <vt:lpstr>Needs Assessment: Where and how?</vt:lpstr>
      <vt:lpstr>Needs Assessment: Where and how?</vt:lpstr>
      <vt:lpstr>Needs Assessment: Where and how?</vt:lpstr>
      <vt:lpstr>Needs Assessment: Meeting time?</vt:lpstr>
      <vt:lpstr>Assessment</vt:lpstr>
      <vt:lpstr>Assessment: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Hannah Joy Dille</dc:creator>
  <cp:lastModifiedBy>saemadmin</cp:lastModifiedBy>
  <cp:revision>16</cp:revision>
  <cp:lastPrinted>2022-05-18T15:57:56Z</cp:lastPrinted>
  <dcterms:created xsi:type="dcterms:W3CDTF">2022-05-12T19:02:02Z</dcterms:created>
  <dcterms:modified xsi:type="dcterms:W3CDTF">2022-05-18T21:25:59Z</dcterms:modified>
</cp:coreProperties>
</file>